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35" r:id="rId2"/>
    <p:sldMasterId id="2147483746" r:id="rId3"/>
  </p:sldMasterIdLst>
  <p:notesMasterIdLst>
    <p:notesMasterId r:id="rId34"/>
  </p:notesMasterIdLst>
  <p:handoutMasterIdLst>
    <p:handoutMasterId r:id="rId35"/>
  </p:handoutMasterIdLst>
  <p:sldIdLst>
    <p:sldId id="257" r:id="rId4"/>
    <p:sldId id="261" r:id="rId5"/>
    <p:sldId id="1026" r:id="rId6"/>
    <p:sldId id="1029" r:id="rId7"/>
    <p:sldId id="1027" r:id="rId8"/>
    <p:sldId id="1028" r:id="rId9"/>
    <p:sldId id="542" r:id="rId10"/>
    <p:sldId id="539" r:id="rId11"/>
    <p:sldId id="1025" r:id="rId12"/>
    <p:sldId id="1019" r:id="rId13"/>
    <p:sldId id="1020" r:id="rId14"/>
    <p:sldId id="1022" r:id="rId15"/>
    <p:sldId id="1024" r:id="rId16"/>
    <p:sldId id="1021" r:id="rId17"/>
    <p:sldId id="288" r:id="rId18"/>
    <p:sldId id="477" r:id="rId19"/>
    <p:sldId id="478" r:id="rId20"/>
    <p:sldId id="268" r:id="rId21"/>
    <p:sldId id="479" r:id="rId22"/>
    <p:sldId id="489" r:id="rId23"/>
    <p:sldId id="490" r:id="rId24"/>
    <p:sldId id="491" r:id="rId25"/>
    <p:sldId id="492" r:id="rId26"/>
    <p:sldId id="401" r:id="rId27"/>
    <p:sldId id="493" r:id="rId28"/>
    <p:sldId id="289" r:id="rId29"/>
    <p:sldId id="494" r:id="rId30"/>
    <p:sldId id="495" r:id="rId31"/>
    <p:sldId id="496" r:id="rId32"/>
    <p:sldId id="258" r:id="rId3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72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4" autoAdjust="0"/>
    <p:restoredTop sz="94713"/>
  </p:normalViewPr>
  <p:slideViewPr>
    <p:cSldViewPr snapToGrid="0" snapToObjects="1">
      <p:cViewPr varScale="1">
        <p:scale>
          <a:sx n="62" d="100"/>
          <a:sy n="62" d="100"/>
        </p:scale>
        <p:origin x="141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0" i="0" u="none" strike="noStrike" kern="1200" spc="300" baseline="0">
                <a:solidFill>
                  <a:schemeClr val="tx1">
                    <a:lumMod val="65000"/>
                    <a:lumOff val="35000"/>
                  </a:schemeClr>
                </a:solidFill>
                <a:latin typeface="+mj-lt"/>
                <a:ea typeface="+mn-ea"/>
                <a:cs typeface="+mn-cs"/>
              </a:defRPr>
            </a:pPr>
            <a:r>
              <a:rPr lang="en-US" dirty="0"/>
              <a:t>Total</a:t>
            </a:r>
            <a:r>
              <a:rPr lang="en-US" baseline="0" dirty="0"/>
              <a:t> Customers</a:t>
            </a:r>
            <a:endParaRPr lang="en-US" dirty="0"/>
          </a:p>
        </c:rich>
      </c:tx>
      <c:layout>
        <c:manualLayout>
          <c:xMode val="edge"/>
          <c:yMode val="edge"/>
          <c:x val="0.3478738470859899"/>
          <c:y val="5.5909068391091665E-2"/>
        </c:manualLayout>
      </c:layout>
      <c:overlay val="0"/>
      <c:spPr>
        <a:noFill/>
        <a:ln>
          <a:noFill/>
        </a:ln>
        <a:effectLst/>
      </c:spPr>
      <c:txPr>
        <a:bodyPr rot="0" spcFirstLastPara="1" vertOverflow="ellipsis" vert="horz" wrap="square" anchor="ctr" anchorCtr="1"/>
        <a:lstStyle/>
        <a:p>
          <a:pPr>
            <a:defRPr sz="3200" b="0" i="0" u="none" strike="noStrike" kern="1200" spc="300" baseline="0">
              <a:solidFill>
                <a:schemeClr val="tx1">
                  <a:lumMod val="65000"/>
                  <a:lumOff val="35000"/>
                </a:schemeClr>
              </a:solidFill>
              <a:latin typeface="+mj-lt"/>
              <a:ea typeface="+mn-ea"/>
              <a:cs typeface="+mn-cs"/>
            </a:defRPr>
          </a:pPr>
          <a:endParaRPr lang="en-US"/>
        </a:p>
      </c:txPr>
    </c:title>
    <c:autoTitleDeleted val="0"/>
    <c:plotArea>
      <c:layout>
        <c:manualLayout>
          <c:layoutTarget val="inner"/>
          <c:xMode val="edge"/>
          <c:yMode val="edge"/>
          <c:x val="0.20148260194488177"/>
          <c:y val="8.1715381225833161E-2"/>
          <c:w val="0.60449760088582682"/>
          <c:h val="0.90674642921833259"/>
        </c:manualLayout>
      </c:layout>
      <c:pieChart>
        <c:varyColors val="1"/>
        <c:ser>
          <c:idx val="0"/>
          <c:order val="0"/>
          <c:tx>
            <c:strRef>
              <c:f>Sheet1!$B$1</c:f>
              <c:strCache>
                <c:ptCount val="1"/>
                <c:pt idx="0">
                  <c:v>Sales</c:v>
                </c:pt>
              </c:strCache>
            </c:strRef>
          </c:tx>
          <c:spPr>
            <a:ln w="76200"/>
          </c:spPr>
          <c:dPt>
            <c:idx val="0"/>
            <c:bubble3D val="0"/>
            <c:spPr>
              <a:solidFill>
                <a:schemeClr val="accent2"/>
              </a:solidFill>
              <a:ln w="76200">
                <a:solidFill>
                  <a:schemeClr val="lt1"/>
                </a:solidFill>
              </a:ln>
              <a:effectLst/>
            </c:spPr>
            <c:extLst>
              <c:ext xmlns:c16="http://schemas.microsoft.com/office/drawing/2014/chart" uri="{C3380CC4-5D6E-409C-BE32-E72D297353CC}">
                <c16:uniqueId val="{00000001-ED0A-9D4C-B7EF-7A1755D97832}"/>
              </c:ext>
            </c:extLst>
          </c:dPt>
          <c:dPt>
            <c:idx val="1"/>
            <c:bubble3D val="0"/>
            <c:spPr>
              <a:solidFill>
                <a:schemeClr val="tx2"/>
              </a:solidFill>
              <a:ln w="76200">
                <a:solidFill>
                  <a:schemeClr val="lt1"/>
                </a:solidFill>
              </a:ln>
              <a:effectLst/>
            </c:spPr>
            <c:extLst>
              <c:ext xmlns:c16="http://schemas.microsoft.com/office/drawing/2014/chart" uri="{C3380CC4-5D6E-409C-BE32-E72D297353CC}">
                <c16:uniqueId val="{00000003-ED0A-9D4C-B7EF-7A1755D97832}"/>
              </c:ext>
            </c:extLst>
          </c:dPt>
          <c:dPt>
            <c:idx val="2"/>
            <c:bubble3D val="0"/>
            <c:spPr>
              <a:solidFill>
                <a:schemeClr val="accent1"/>
              </a:solidFill>
              <a:ln w="76200">
                <a:solidFill>
                  <a:schemeClr val="lt1"/>
                </a:solidFill>
              </a:ln>
              <a:effectLst/>
            </c:spPr>
            <c:extLst>
              <c:ext xmlns:c16="http://schemas.microsoft.com/office/drawing/2014/chart" uri="{C3380CC4-5D6E-409C-BE32-E72D297353CC}">
                <c16:uniqueId val="{00000005-ED0A-9D4C-B7EF-7A1755D97832}"/>
              </c:ext>
            </c:extLst>
          </c:dPt>
          <c:dPt>
            <c:idx val="3"/>
            <c:bubble3D val="0"/>
            <c:spPr>
              <a:solidFill>
                <a:schemeClr val="accent4"/>
              </a:solidFill>
              <a:ln w="76200">
                <a:solidFill>
                  <a:schemeClr val="bg1"/>
                </a:solidFill>
              </a:ln>
              <a:effectLst/>
            </c:spPr>
            <c:extLst>
              <c:ext xmlns:c16="http://schemas.microsoft.com/office/drawing/2014/chart" uri="{C3380CC4-5D6E-409C-BE32-E72D297353CC}">
                <c16:uniqueId val="{00000007-ED0A-9D4C-B7EF-7A1755D97832}"/>
              </c:ext>
            </c:extLst>
          </c:dPt>
          <c:cat>
            <c:strRef>
              <c:f>Sheet1!$A$2:$A$5</c:f>
              <c:strCache>
                <c:ptCount val="3"/>
                <c:pt idx="0">
                  <c:v>INTERNET</c:v>
                </c:pt>
                <c:pt idx="1">
                  <c:v>PHONE</c:v>
                </c:pt>
                <c:pt idx="2">
                  <c:v>TV</c:v>
                </c:pt>
              </c:strCache>
            </c:strRef>
          </c:cat>
          <c:val>
            <c:numRef>
              <c:f>Sheet1!$B$2:$B$5</c:f>
              <c:numCache>
                <c:formatCode>General</c:formatCode>
                <c:ptCount val="4"/>
                <c:pt idx="0">
                  <c:v>7135</c:v>
                </c:pt>
                <c:pt idx="1">
                  <c:v>1219</c:v>
                </c:pt>
                <c:pt idx="2">
                  <c:v>605</c:v>
                </c:pt>
              </c:numCache>
            </c:numRef>
          </c:val>
          <c:extLst>
            <c:ext xmlns:c16="http://schemas.microsoft.com/office/drawing/2014/chart" uri="{C3380CC4-5D6E-409C-BE32-E72D297353CC}">
              <c16:uniqueId val="{00000008-ED0A-9D4C-B7EF-7A1755D97832}"/>
            </c:ext>
          </c:extLst>
        </c:ser>
        <c:dLbls>
          <c:showLegendKey val="0"/>
          <c:showVal val="0"/>
          <c:showCatName val="0"/>
          <c:showSerName val="0"/>
          <c:showPercent val="0"/>
          <c:showBubbleSize val="0"/>
          <c:showLeaderLines val="1"/>
        </c:dLbls>
        <c:firstSliceAng val="0"/>
      </c:pieChart>
      <c:spPr>
        <a:noFill/>
        <a:ln w="19050">
          <a:solidFill>
            <a:schemeClr val="bg1"/>
          </a:solidFill>
        </a:ln>
        <a:effectLst/>
      </c:spPr>
    </c:plotArea>
    <c:legend>
      <c:legendPos val="b"/>
      <c:legendEntry>
        <c:idx val="3"/>
        <c:delete val="1"/>
      </c:legendEntry>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09F35D-2852-4D6D-BCF0-97B61B26CE3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BE5F1FEB-F06B-4163-924F-A303439E7B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A4961B6B-AFC9-4F28-860D-1A439A2AB2CC}" type="datetimeFigureOut">
              <a:rPr lang="en-US"/>
              <a:pPr>
                <a:defRPr/>
              </a:pPr>
              <a:t>3/23/2020</a:t>
            </a:fld>
            <a:endParaRPr lang="en-US"/>
          </a:p>
        </p:txBody>
      </p:sp>
      <p:sp>
        <p:nvSpPr>
          <p:cNvPr id="4" name="Footer Placeholder 3">
            <a:extLst>
              <a:ext uri="{FF2B5EF4-FFF2-40B4-BE49-F238E27FC236}">
                <a16:creationId xmlns:a16="http://schemas.microsoft.com/office/drawing/2014/main" id="{21C813C6-E025-41F5-B23A-A0CD394C10A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FD9E0E58-9EB7-477B-A712-2451FEAC8B3A}"/>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D404D371-1F8E-40F9-AB45-84571E88978A}"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D11A389-DD3B-46E3-B1EE-A5B984E297C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6010A378-F319-4EEF-A321-A1A225418131}"/>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DEC2D21C-C3C2-42AB-A09A-9E1A8A8C3627}" type="datetimeFigureOut">
              <a:rPr lang="en-US"/>
              <a:pPr>
                <a:defRPr/>
              </a:pPr>
              <a:t>3/23/2020</a:t>
            </a:fld>
            <a:endParaRPr lang="en-US"/>
          </a:p>
        </p:txBody>
      </p:sp>
      <p:sp>
        <p:nvSpPr>
          <p:cNvPr id="4" name="Slide Image Placeholder 3">
            <a:extLst>
              <a:ext uri="{FF2B5EF4-FFF2-40B4-BE49-F238E27FC236}">
                <a16:creationId xmlns:a16="http://schemas.microsoft.com/office/drawing/2014/main" id="{C550137F-D3BE-430D-A4CA-EA6C3BC9BEF7}"/>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44FF0AAF-C910-4EBD-B430-720CC643F682}"/>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C8AD4F91-6BC1-4CCA-98A8-3BA51ED062A0}"/>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7C1299B4-1601-496D-88D7-B03FBC5F4DB7}"/>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040BB23E-EB26-4E35-B220-B37109DC5CCE}"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9EF1D6-0109-4C66-8A6A-CCFBAC22793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402" name="Rectangle 2"/>
          <p:cNvSpPr>
            <a:spLocks noGrp="1" noRot="1" noChangeAspect="1" noChangeArrowheads="1" noTextEdit="1"/>
          </p:cNvSpPr>
          <p:nvPr>
            <p:ph type="sldImg"/>
          </p:nvPr>
        </p:nvSpPr>
        <p:spPr>
          <a:xfrm>
            <a:off x="717550" y="1162050"/>
            <a:ext cx="5575300" cy="3136900"/>
          </a:xfrm>
          <a:ln/>
        </p:spPr>
      </p:sp>
      <p:sp>
        <p:nvSpPr>
          <p:cNvPr id="230403" name="Rectangle 3"/>
          <p:cNvSpPr>
            <a:spLocks noGrp="1" noChangeArrowheads="1"/>
          </p:cNvSpPr>
          <p:nvPr>
            <p:ph type="body" idx="1"/>
          </p:nvPr>
        </p:nvSpPr>
        <p:spPr/>
        <p:txBody>
          <a:bodyPr/>
          <a:lstStyle/>
          <a:p>
            <a:endParaRPr lang="en-US" baseline="0" dirty="0"/>
          </a:p>
          <a:p>
            <a:endParaRPr lang="en-US" baseline="0" dirty="0"/>
          </a:p>
          <a:p>
            <a:r>
              <a:rPr lang="en-US" dirty="0"/>
              <a:t> </a:t>
            </a:r>
          </a:p>
        </p:txBody>
      </p:sp>
    </p:spTree>
    <p:extLst>
      <p:ext uri="{BB962C8B-B14F-4D97-AF65-F5344CB8AC3E}">
        <p14:creationId xmlns:p14="http://schemas.microsoft.com/office/powerpoint/2010/main" val="1508877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THE HOW</a:t>
            </a:r>
          </a:p>
          <a:p>
            <a:pPr marL="349415" indent="-349415">
              <a:buFontTx/>
              <a:buChar char="-"/>
            </a:pPr>
            <a:r>
              <a:rPr lang="en-US" b="0" dirty="0"/>
              <a:t>The decision was made, but actually building our network and getting customers were the next big hurdles</a:t>
            </a:r>
          </a:p>
          <a:p>
            <a:pPr marL="349415" indent="-349415">
              <a:buFontTx/>
              <a:buChar char="-"/>
            </a:pPr>
            <a:r>
              <a:rPr lang="en-US" b="0" dirty="0"/>
              <a:t>In total we’ll build 3,000+ miles of fiber</a:t>
            </a:r>
          </a:p>
          <a:p>
            <a:pPr marL="349415" indent="-349415">
              <a:buFontTx/>
              <a:buChar char="-"/>
            </a:pPr>
            <a:r>
              <a:rPr lang="en-US" b="0" dirty="0"/>
              <a:t>So who gets fiber first? We let our members tell us</a:t>
            </a:r>
          </a:p>
          <a:p>
            <a:pPr marL="349415" indent="-349415">
              <a:buFontTx/>
              <a:buChar char="-"/>
            </a:pPr>
            <a:endParaRPr lang="en-US" b="1" dirty="0"/>
          </a:p>
          <a:p>
            <a:r>
              <a:rPr lang="en-US" b="1" i="1" dirty="0"/>
              <a:t>Transition to next slide</a:t>
            </a:r>
          </a:p>
        </p:txBody>
      </p:sp>
    </p:spTree>
    <p:extLst>
      <p:ext uri="{BB962C8B-B14F-4D97-AF65-F5344CB8AC3E}">
        <p14:creationId xmlns:p14="http://schemas.microsoft.com/office/powerpoint/2010/main" val="38346403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Tracking member interest and construction planning</a:t>
            </a:r>
          </a:p>
          <a:p>
            <a:pPr marL="349415" indent="-349415">
              <a:buFontTx/>
              <a:buChar char="-"/>
            </a:pPr>
            <a:r>
              <a:rPr lang="en-US" b="0" dirty="0"/>
              <a:t>Realities of time and money meant we couldn’t build our entire network overnight</a:t>
            </a:r>
          </a:p>
          <a:p>
            <a:pPr marL="349415" indent="-349415">
              <a:buFontTx/>
              <a:buChar char="-"/>
            </a:pPr>
            <a:r>
              <a:rPr lang="en-US" b="0" dirty="0"/>
              <a:t>But where do you start?</a:t>
            </a:r>
          </a:p>
          <a:p>
            <a:pPr marL="349415" indent="-349415">
              <a:buFontTx/>
              <a:buChar char="-"/>
            </a:pPr>
            <a:r>
              <a:rPr lang="en-US" b="0" dirty="0"/>
              <a:t>We started by parsing up our service territory by electric feeder and called these our Elevate zones</a:t>
            </a:r>
          </a:p>
          <a:p>
            <a:pPr marL="349415" indent="-349415">
              <a:buFontTx/>
              <a:buChar char="-"/>
            </a:pPr>
            <a:r>
              <a:rPr lang="en-US" b="0" dirty="0"/>
              <a:t>We then determined a cost to build a fiber network in each zone and identified how many customers we’d need to make each zone viable</a:t>
            </a:r>
          </a:p>
          <a:p>
            <a:pPr marL="349415" indent="-349415">
              <a:buFontTx/>
              <a:buChar char="-"/>
            </a:pPr>
            <a:r>
              <a:rPr lang="en-US" b="0" dirty="0"/>
              <a:t>This became our required take rate and ultimately the number of people we needed to pre-sign up for service in a zone in order for us to actually construct the network</a:t>
            </a:r>
          </a:p>
          <a:p>
            <a:pPr marL="349415" indent="-349415">
              <a:buFontTx/>
              <a:buChar char="-"/>
            </a:pPr>
            <a:r>
              <a:rPr lang="en-US" b="0" dirty="0"/>
              <a:t>Member interest was a major factor in determining our construction timeline – we were and still are asking people to preregister for service and as zones reach their take rate goal, we release them for construction</a:t>
            </a:r>
          </a:p>
          <a:p>
            <a:pPr marL="349415" indent="-349415">
              <a:buFontTx/>
              <a:buChar char="-"/>
            </a:pPr>
            <a:r>
              <a:rPr lang="en-US" b="0" dirty="0"/>
              <a:t>For this we partnered with a company called </a:t>
            </a:r>
            <a:r>
              <a:rPr lang="en-US" b="0" dirty="0" err="1"/>
              <a:t>CrowdFiber</a:t>
            </a:r>
            <a:r>
              <a:rPr lang="en-US" b="0" dirty="0"/>
              <a:t> and what you see on this slide are screenshots from the website where members can see their zone, order service if they are live, preregister if we’re not their yet, and track the progress of their zone</a:t>
            </a:r>
          </a:p>
          <a:p>
            <a:pPr marL="349415" indent="-349415">
              <a:buFontTx/>
              <a:buChar char="-"/>
            </a:pPr>
            <a:endParaRPr lang="en-US" b="0" dirty="0"/>
          </a:p>
          <a:p>
            <a:r>
              <a:rPr lang="en-US" b="1" i="1" dirty="0"/>
              <a:t>Transition to next slide</a:t>
            </a:r>
          </a:p>
        </p:txBody>
      </p:sp>
    </p:spTree>
    <p:extLst>
      <p:ext uri="{BB962C8B-B14F-4D97-AF65-F5344CB8AC3E}">
        <p14:creationId xmlns:p14="http://schemas.microsoft.com/office/powerpoint/2010/main" val="4240708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GRANTS</a:t>
            </a:r>
          </a:p>
          <a:p>
            <a:pPr marL="349415" indent="-349415">
              <a:buFontTx/>
              <a:buChar char="-"/>
            </a:pPr>
            <a:r>
              <a:rPr lang="en-US" b="0" dirty="0"/>
              <a:t>To date we have won $6.4 million from the State of Colorado in grant dollars</a:t>
            </a:r>
          </a:p>
          <a:p>
            <a:pPr marL="349415" indent="-349415">
              <a:buFontTx/>
              <a:buChar char="-"/>
            </a:pPr>
            <a:r>
              <a:rPr lang="en-US" b="0" dirty="0"/>
              <a:t>This money continues</a:t>
            </a:r>
            <a:r>
              <a:rPr lang="en-US" b="0" baseline="0" dirty="0"/>
              <a:t> to help us</a:t>
            </a:r>
            <a:r>
              <a:rPr lang="en-US" b="0" dirty="0"/>
              <a:t> build over 270 miles of distribution fiber to more than 2700 homes and businesses in some of the most rural, and often economically depressed, areas of our service territory</a:t>
            </a:r>
          </a:p>
          <a:p>
            <a:r>
              <a:rPr lang="en-US" b="1" i="1" dirty="0"/>
              <a:t>Transition to next slide</a:t>
            </a:r>
          </a:p>
        </p:txBody>
      </p:sp>
    </p:spTree>
    <p:extLst>
      <p:ext uri="{BB962C8B-B14F-4D97-AF65-F5344CB8AC3E}">
        <p14:creationId xmlns:p14="http://schemas.microsoft.com/office/powerpoint/2010/main" val="3484151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OUR SUCCESS</a:t>
            </a:r>
          </a:p>
          <a:p>
            <a:pPr marL="349415" indent="-349415">
              <a:buFontTx/>
              <a:buChar char="-"/>
            </a:pPr>
            <a:r>
              <a:rPr lang="en-US" b="0" dirty="0"/>
              <a:t>Since 2016, we have built nearly 1,000 of fiber passing 16,283 homes and businesses – more than half of our members now have access to Elevate</a:t>
            </a:r>
          </a:p>
          <a:p>
            <a:pPr marL="349415" indent="-349415">
              <a:buFontTx/>
              <a:buChar char="-"/>
            </a:pPr>
            <a:endParaRPr lang="en-US" b="1" dirty="0"/>
          </a:p>
          <a:p>
            <a:r>
              <a:rPr lang="en-US" b="1" i="1" dirty="0"/>
              <a:t>Transition to next slide</a:t>
            </a:r>
          </a:p>
        </p:txBody>
      </p:sp>
    </p:spTree>
    <p:extLst>
      <p:ext uri="{BB962C8B-B14F-4D97-AF65-F5344CB8AC3E}">
        <p14:creationId xmlns:p14="http://schemas.microsoft.com/office/powerpoint/2010/main" val="31346268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Products</a:t>
            </a:r>
          </a:p>
          <a:p>
            <a:pPr marL="349415" indent="-349415">
              <a:buFontTx/>
              <a:buChar char="-"/>
            </a:pPr>
            <a:r>
              <a:rPr lang="en-US" b="0" dirty="0"/>
              <a:t>We offer internet, TV, and phone, serving both homeowners and businesses</a:t>
            </a:r>
          </a:p>
          <a:p>
            <a:pPr marL="349415" indent="-349415">
              <a:buFontTx/>
              <a:buChar char="-"/>
            </a:pPr>
            <a:r>
              <a:rPr lang="en-US" b="0" dirty="0"/>
              <a:t>The bulk of our customer base is residential</a:t>
            </a:r>
          </a:p>
          <a:p>
            <a:pPr marL="349415" indent="-349415">
              <a:buFontTx/>
              <a:buChar char="-"/>
            </a:pPr>
            <a:endParaRPr lang="en-US" b="0" dirty="0"/>
          </a:p>
          <a:p>
            <a:r>
              <a:rPr lang="en-US" b="1" i="1" dirty="0"/>
              <a:t>Transition to next slide</a:t>
            </a:r>
          </a:p>
        </p:txBody>
      </p:sp>
    </p:spTree>
    <p:extLst>
      <p:ext uri="{BB962C8B-B14F-4D97-AF65-F5344CB8AC3E}">
        <p14:creationId xmlns:p14="http://schemas.microsoft.com/office/powerpoint/2010/main" val="667147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Residential highlights</a:t>
            </a:r>
          </a:p>
          <a:p>
            <a:pPr marL="349415" indent="-349415">
              <a:buFontTx/>
              <a:buChar char="-"/>
            </a:pPr>
            <a:r>
              <a:rPr lang="en-US" b="0" dirty="0"/>
              <a:t>Touch on internet and phone</a:t>
            </a:r>
          </a:p>
          <a:p>
            <a:pPr marL="349415" lvl="1" indent="-349415">
              <a:buFontTx/>
              <a:buChar char="-"/>
            </a:pPr>
            <a:r>
              <a:rPr lang="en-US" b="0" dirty="0"/>
              <a:t>6,500 plus residential customers</a:t>
            </a:r>
          </a:p>
          <a:p>
            <a:pPr marL="349415" lvl="1" indent="-349415">
              <a:buFontTx/>
              <a:buChar char="-"/>
            </a:pPr>
            <a:r>
              <a:rPr lang="en-US" b="0" dirty="0"/>
              <a:t>We offer 100 </a:t>
            </a:r>
            <a:r>
              <a:rPr lang="en-US" b="0" dirty="0" err="1"/>
              <a:t>Mbps</a:t>
            </a:r>
            <a:r>
              <a:rPr lang="en-US" b="0" dirty="0"/>
              <a:t> and 1 Gig with the majority of our customers opting for the 100 </a:t>
            </a:r>
            <a:r>
              <a:rPr lang="en-US" b="0" dirty="0" err="1"/>
              <a:t>Mbps</a:t>
            </a:r>
            <a:endParaRPr lang="en-US" b="0" dirty="0"/>
          </a:p>
          <a:p>
            <a:pPr marL="349415" lvl="1" indent="-349415">
              <a:buFontTx/>
              <a:buChar char="-"/>
            </a:pPr>
            <a:r>
              <a:rPr lang="en-US" b="0" dirty="0"/>
              <a:t>However our Gig take rate is huge at 17% and phone is doing well too, also at 17%</a:t>
            </a:r>
          </a:p>
          <a:p>
            <a:pPr marL="349415" lvl="1" indent="-349415">
              <a:buFontTx/>
              <a:buChar char="-"/>
            </a:pPr>
            <a:r>
              <a:rPr lang="en-US" b="0" dirty="0"/>
              <a:t>Our TV product has a take rate of 9.2% right now which we have had for a little over a year</a:t>
            </a:r>
          </a:p>
          <a:p>
            <a:pPr marL="349415" lvl="1" indent="-349415">
              <a:buFontTx/>
              <a:buChar char="-"/>
            </a:pPr>
            <a:endParaRPr lang="en-US" b="0" dirty="0"/>
          </a:p>
          <a:p>
            <a:pPr lvl="1" indent="0"/>
            <a:r>
              <a:rPr lang="en-US" b="1" i="1" dirty="0"/>
              <a:t>Transition to next slide</a:t>
            </a:r>
          </a:p>
        </p:txBody>
      </p:sp>
    </p:spTree>
    <p:extLst>
      <p:ext uri="{BB962C8B-B14F-4D97-AF65-F5344CB8AC3E}">
        <p14:creationId xmlns:p14="http://schemas.microsoft.com/office/powerpoint/2010/main" val="544593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b="1" dirty="0"/>
              <a:t>Overall totals</a:t>
            </a:r>
          </a:p>
          <a:p>
            <a:endParaRPr lang="en-US" b="1" dirty="0"/>
          </a:p>
          <a:p>
            <a:pPr marL="349415" indent="-349415">
              <a:buFontTx/>
              <a:buChar char="-"/>
            </a:pPr>
            <a:r>
              <a:rPr lang="en-US" b="0" dirty="0"/>
              <a:t>Currently serve 7,135 subscribers which means that in the areas where Elevate is available, we have captured 44% of the market from our competitors which include national service providers like Charter, TDS, and Century Link!</a:t>
            </a:r>
          </a:p>
          <a:p>
            <a:pPr marL="349415" indent="-349415">
              <a:buFontTx/>
              <a:buChar char="-"/>
            </a:pPr>
            <a:endParaRPr lang="en-US" b="0" dirty="0"/>
          </a:p>
          <a:p>
            <a:r>
              <a:rPr lang="en-US" b="1" i="1" dirty="0"/>
              <a:t>Transition to next slide</a:t>
            </a:r>
          </a:p>
        </p:txBody>
      </p:sp>
    </p:spTree>
    <p:extLst>
      <p:ext uri="{BB962C8B-B14F-4D97-AF65-F5344CB8AC3E}">
        <p14:creationId xmlns:p14="http://schemas.microsoft.com/office/powerpoint/2010/main" val="23871970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OUR FUTURE</a:t>
            </a:r>
          </a:p>
          <a:p>
            <a:pPr marL="349415" indent="-349415">
              <a:buFontTx/>
              <a:buChar char="-"/>
            </a:pPr>
            <a:r>
              <a:rPr lang="en-US" b="0" dirty="0"/>
              <a:t>When we talk about internet it’s easy to default to a selfish point of view</a:t>
            </a:r>
          </a:p>
          <a:p>
            <a:pPr marL="349415" lvl="1" indent="-349415">
              <a:buFontTx/>
              <a:buChar char="-"/>
            </a:pPr>
            <a:r>
              <a:rPr lang="en-US" b="0" dirty="0"/>
              <a:t>I want to stream </a:t>
            </a:r>
            <a:r>
              <a:rPr lang="en-US" b="0" dirty="0" err="1"/>
              <a:t>Schitt’s</a:t>
            </a:r>
            <a:r>
              <a:rPr lang="en-US" b="0" dirty="0"/>
              <a:t> Creek uninterrupted. I want to listen Pandora without it cutting out. I want to video chat with my family back in Oklahoma and Texas without the frozen screen time. </a:t>
            </a:r>
          </a:p>
          <a:p>
            <a:pPr marL="349415" lvl="1" indent="-349415">
              <a:buFontTx/>
              <a:buChar char="-"/>
            </a:pPr>
            <a:r>
              <a:rPr lang="en-US" b="0" dirty="0"/>
              <a:t>But high-speed internet is about so much more than what I want.</a:t>
            </a:r>
          </a:p>
          <a:p>
            <a:pPr marL="349415" lvl="1" indent="-349415">
              <a:buFontTx/>
              <a:buChar char="-"/>
            </a:pPr>
            <a:r>
              <a:rPr lang="en-US" b="0" dirty="0"/>
              <a:t>It’s really about not letting our communities get left behind.</a:t>
            </a:r>
          </a:p>
          <a:p>
            <a:pPr marL="349415" indent="-349415">
              <a:buFontTx/>
              <a:buChar char="-"/>
            </a:pPr>
            <a:endParaRPr lang="en-US" b="1" dirty="0"/>
          </a:p>
          <a:p>
            <a:r>
              <a:rPr lang="en-US" b="1" i="1" dirty="0"/>
              <a:t>Transition to next slide</a:t>
            </a:r>
          </a:p>
        </p:txBody>
      </p:sp>
    </p:spTree>
    <p:extLst>
      <p:ext uri="{BB962C8B-B14F-4D97-AF65-F5344CB8AC3E}">
        <p14:creationId xmlns:p14="http://schemas.microsoft.com/office/powerpoint/2010/main" val="23171173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The big picture</a:t>
            </a:r>
          </a:p>
          <a:p>
            <a:pPr marL="349415" indent="-349415">
              <a:buFontTx/>
              <a:buChar char="-"/>
            </a:pPr>
            <a:r>
              <a:rPr lang="en-US" b="0" dirty="0"/>
              <a:t>Touch on 4 main community impacts</a:t>
            </a:r>
          </a:p>
          <a:p>
            <a:pPr marL="349415" indent="-349415">
              <a:buFontTx/>
              <a:buChar char="-"/>
            </a:pPr>
            <a:r>
              <a:rPr lang="en-US" b="0" dirty="0"/>
              <a:t>Education </a:t>
            </a:r>
          </a:p>
          <a:p>
            <a:pPr marL="349415" indent="-349415">
              <a:buFontTx/>
              <a:buChar char="-"/>
            </a:pPr>
            <a:r>
              <a:rPr lang="en-US" b="0" dirty="0"/>
              <a:t>Energy</a:t>
            </a:r>
          </a:p>
          <a:p>
            <a:pPr marL="349415" marR="0" indent="-349415" defTabSz="457200" eaLnBrk="1" fontAlgn="auto" latinLnBrk="0" hangingPunct="1">
              <a:lnSpc>
                <a:spcPct val="117999"/>
              </a:lnSpc>
              <a:spcBef>
                <a:spcPts val="0"/>
              </a:spcBef>
              <a:spcAft>
                <a:spcPts val="0"/>
              </a:spcAft>
              <a:buClrTx/>
              <a:buSzTx/>
              <a:buFontTx/>
              <a:buChar char="-"/>
              <a:tabLst/>
              <a:defRPr/>
            </a:pPr>
            <a:r>
              <a:rPr lang="en-US" b="0" dirty="0"/>
              <a:t>Healthcare</a:t>
            </a:r>
          </a:p>
          <a:p>
            <a:pPr marL="349415" marR="0" indent="-349415" defTabSz="457200" eaLnBrk="1" fontAlgn="auto" latinLnBrk="0" hangingPunct="1">
              <a:lnSpc>
                <a:spcPct val="117999"/>
              </a:lnSpc>
              <a:spcBef>
                <a:spcPts val="0"/>
              </a:spcBef>
              <a:spcAft>
                <a:spcPts val="0"/>
              </a:spcAft>
              <a:buClrTx/>
              <a:buSzTx/>
              <a:buFontTx/>
              <a:buChar char="-"/>
              <a:tabLst/>
              <a:defRPr/>
            </a:pPr>
            <a:r>
              <a:rPr lang="en-US" b="0" dirty="0"/>
              <a:t>But</a:t>
            </a:r>
            <a:r>
              <a:rPr lang="en-US" b="0" baseline="0" dirty="0"/>
              <a:t> most importantly </a:t>
            </a:r>
            <a:r>
              <a:rPr lang="en-US" b="0" dirty="0"/>
              <a:t>Economy.  Broadband is the level-set ingredient that can empower</a:t>
            </a:r>
            <a:r>
              <a:rPr lang="en-US" b="0" baseline="0" dirty="0"/>
              <a:t> rural communities to establish an economic impact for their communities.</a:t>
            </a:r>
            <a:endParaRPr lang="en-US" b="0" dirty="0"/>
          </a:p>
          <a:p>
            <a:pPr marL="349415" indent="-349415">
              <a:buFontTx/>
              <a:buChar char="-"/>
            </a:pPr>
            <a:endParaRPr lang="en-US" b="0" dirty="0"/>
          </a:p>
          <a:p>
            <a:pPr marL="349415" indent="-349415">
              <a:buFontTx/>
              <a:buChar char="-"/>
            </a:pPr>
            <a:endParaRPr lang="en-US" b="0" dirty="0"/>
          </a:p>
          <a:p>
            <a:pPr marL="349415" indent="-349415">
              <a:buFontTx/>
              <a:buChar char="-"/>
            </a:pPr>
            <a:r>
              <a:rPr lang="en-US" b="1" i="1" dirty="0"/>
              <a:t>Transition to next slide</a:t>
            </a:r>
          </a:p>
        </p:txBody>
      </p:sp>
    </p:spTree>
    <p:extLst>
      <p:ext uri="{BB962C8B-B14F-4D97-AF65-F5344CB8AC3E}">
        <p14:creationId xmlns:p14="http://schemas.microsoft.com/office/powerpoint/2010/main" val="2837491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57211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Brad Smith (Microsoft) Broadband is a necessity of Life.  Insatiable demand for broadband and for that broadband access to be mobile.  There is No question, more and more people “rely” on connected mobile devices to stream video, browse, communicate. and do business.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34AAAC-D232-45B7-93CA-3D7936EE0D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032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North Dakota is very connected for cellular coverage.   This is just a cross section of the sites blanketing coverage in ND.  Shoot, there are over 50 cell towers/sites serving the Fargo Moorhead Metro alone.   The reality is that all wireless technology depends heavily on fiber connectivity back to the internet.   1 mile to a cell site in Downtown Jamestown.  </a:t>
            </a:r>
          </a:p>
          <a:p>
            <a:endParaRPr lang="en-US" dirty="0"/>
          </a:p>
          <a:p>
            <a:r>
              <a:rPr lang="en-US" dirty="0"/>
              <a:t>So I have twin sons who are 8</a:t>
            </a:r>
            <a:r>
              <a:rPr lang="en-US" baseline="30000" dirty="0"/>
              <a:t>th</a:t>
            </a:r>
            <a:r>
              <a:rPr lang="en-US" dirty="0"/>
              <a:t> graders at Horizon Middle school in Bismarck.  They recently got an A+ on a ND Studies assignment when they produced a real life homesteading document from our family farm.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34AAAC-D232-45B7-93CA-3D7936EE0D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7486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does Broadband Matter to Agriculture?  Well for me personally, during my time at USDA, my focus is on integrating precision agriculture with USDA programs and services.  This includes, bringing together stakeholders within and outside of USDA for discussion and development of what delivering programs and services to today’s farmers and ranchers who are today enabled with basic precision ag technologies. </a:t>
            </a:r>
          </a:p>
          <a:p>
            <a:endParaRPr lang="en-US" dirty="0"/>
          </a:p>
          <a:p>
            <a:r>
              <a:rPr lang="en-US" dirty="0"/>
              <a:t>Secretary Perdue also has a similar vision and drive. So much so that he’s been working since day one on the job on expanding the e-connectivity of America’s farms and ranches through the Ag and Rural Prosperity efforts. Additionally, last spring, on April 30, 2019, Secretary Perdue released A Case for Rural Broadband report that reviewed 34 connected technologies for row crops, specialty crops and livestock &amp; dairy and how they each can yield economic benefits. The report finds that deployment of both broadband e-Connectivity and precision agriculture technology on farms and ranches throughout the U.S. could result in $47 to $65 billion in national economic benefits every year. </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0CB507A-8D4D-4CA0-8F23-87F1A54926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E5A41CE3-8BE8-44D4-8022-8403FCD9898C}"/>
              </a:ext>
            </a:extLst>
          </p:cNvPr>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46F848-9EE2-4A17-87D8-ED442C3BD3B2}"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3/23/2020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483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9EF1D6-0109-4C66-8A6A-CCFBAC22793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402" name="Rectangle 2"/>
          <p:cNvSpPr>
            <a:spLocks noGrp="1" noRot="1" noChangeAspect="1" noChangeArrowheads="1" noTextEdit="1"/>
          </p:cNvSpPr>
          <p:nvPr>
            <p:ph type="sldImg"/>
          </p:nvPr>
        </p:nvSpPr>
        <p:spPr>
          <a:xfrm>
            <a:off x="717550" y="1162050"/>
            <a:ext cx="5575300" cy="3136900"/>
          </a:xfrm>
          <a:ln/>
        </p:spPr>
      </p:sp>
      <p:sp>
        <p:nvSpPr>
          <p:cNvPr id="230403" name="Rectangle 3"/>
          <p:cNvSpPr>
            <a:spLocks noGrp="1" noChangeArrowheads="1"/>
          </p:cNvSpPr>
          <p:nvPr>
            <p:ph type="body" idx="1"/>
          </p:nvPr>
        </p:nvSpPr>
        <p:spPr/>
        <p:txBody>
          <a:bodyPr/>
          <a:lstStyle/>
          <a:p>
            <a:endParaRPr lang="en-US" baseline="0" dirty="0"/>
          </a:p>
          <a:p>
            <a:endParaRPr lang="en-US" baseline="0" dirty="0"/>
          </a:p>
          <a:p>
            <a:r>
              <a:rPr lang="en-US" dirty="0"/>
              <a:t> </a:t>
            </a:r>
          </a:p>
        </p:txBody>
      </p:sp>
    </p:spTree>
    <p:extLst>
      <p:ext uri="{BB962C8B-B14F-4D97-AF65-F5344CB8AC3E}">
        <p14:creationId xmlns:p14="http://schemas.microsoft.com/office/powerpoint/2010/main" val="2761650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Introduce yourself, background, time at DMEA, </a:t>
            </a:r>
            <a:r>
              <a:rPr lang="en-US" dirty="0" err="1"/>
              <a:t>ect</a:t>
            </a:r>
            <a:r>
              <a:rPr lang="en-US" dirty="0"/>
              <a:t>.</a:t>
            </a:r>
          </a:p>
        </p:txBody>
      </p:sp>
      <p:sp>
        <p:nvSpPr>
          <p:cNvPr id="4" name="Slide Number Placeholder 3"/>
          <p:cNvSpPr>
            <a:spLocks noGrp="1"/>
          </p:cNvSpPr>
          <p:nvPr>
            <p:ph type="sldNum" sz="quarter" idx="10"/>
          </p:nvPr>
        </p:nvSpPr>
        <p:spPr>
          <a:xfrm>
            <a:off x="3970938" y="8829967"/>
            <a:ext cx="3037840" cy="464820"/>
          </a:xfrm>
          <a:prstGeom prst="rect">
            <a:avLst/>
          </a:prstGeom>
        </p:spPr>
        <p:txBody>
          <a:bodyPr lIns="93177" tIns="46589" rIns="93177" bIns="46589"/>
          <a:lstStyle/>
          <a:p>
            <a:pPr marL="0" marR="0" lvl="0" indent="0" algn="just" defTabSz="825500" rtl="0" eaLnBrk="1" fontAlgn="auto" latinLnBrk="0" hangingPunct="0">
              <a:lnSpc>
                <a:spcPct val="120000"/>
              </a:lnSpc>
              <a:spcBef>
                <a:spcPts val="0"/>
              </a:spcBef>
              <a:spcAft>
                <a:spcPts val="0"/>
              </a:spcAft>
              <a:buClrTx/>
              <a:buSzTx/>
              <a:buFontTx/>
              <a:buNone/>
              <a:tabLst/>
              <a:defRPr/>
            </a:pPr>
            <a:fld id="{185363D3-CA66-9743-8234-ED42A6D5039A}" type="slidenum">
              <a:rPr kumimoji="0" lang="en-US" sz="2500" b="0" i="0" u="none" strike="noStrike" kern="0" cap="none" spc="75" normalizeH="0" baseline="0" noProof="0" smtClean="0">
                <a:ln>
                  <a:noFill/>
                </a:ln>
                <a:solidFill>
                  <a:srgbClr val="000000"/>
                </a:solidFill>
                <a:effectLst/>
                <a:uLnTx/>
                <a:uFillTx/>
                <a:latin typeface="Roboto Light"/>
                <a:ea typeface="Roboto Light"/>
                <a:sym typeface="Roboto Light"/>
              </a:rPr>
              <a:pPr marL="0" marR="0" lvl="0" indent="0" algn="just" defTabSz="825500" rtl="0" eaLnBrk="1" fontAlgn="auto" latinLnBrk="0" hangingPunct="0">
                <a:lnSpc>
                  <a:spcPct val="120000"/>
                </a:lnSpc>
                <a:spcBef>
                  <a:spcPts val="0"/>
                </a:spcBef>
                <a:spcAft>
                  <a:spcPts val="0"/>
                </a:spcAft>
                <a:buClrTx/>
                <a:buSzTx/>
                <a:buFontTx/>
                <a:buNone/>
                <a:tabLst/>
                <a:defRPr/>
              </a:pPr>
              <a:t>16</a:t>
            </a:fld>
            <a:endParaRPr kumimoji="0" lang="en-US" sz="2500" b="0" i="0" u="none" strike="noStrike" kern="0" cap="none" spc="75" normalizeH="0" baseline="0" noProof="0">
              <a:ln>
                <a:noFill/>
              </a:ln>
              <a:solidFill>
                <a:srgbClr val="000000"/>
              </a:solidFill>
              <a:effectLst/>
              <a:uLnTx/>
              <a:uFillTx/>
              <a:latin typeface="Roboto Light"/>
              <a:ea typeface="Roboto Light"/>
              <a:sym typeface="Roboto Light"/>
            </a:endParaRPr>
          </a:p>
        </p:txBody>
      </p:sp>
    </p:spTree>
    <p:extLst>
      <p:ext uri="{BB962C8B-B14F-4D97-AF65-F5344CB8AC3E}">
        <p14:creationId xmlns:p14="http://schemas.microsoft.com/office/powerpoint/2010/main" val="1755637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OUR STORY – THE WHY</a:t>
            </a:r>
          </a:p>
          <a:p>
            <a:endParaRPr lang="en-US" b="1" dirty="0"/>
          </a:p>
          <a:p>
            <a:r>
              <a:rPr lang="en-US" dirty="0"/>
              <a:t>- Address the elephant in the room – it’s hard/scary/crazy to jump into a fiber internet company</a:t>
            </a:r>
          </a:p>
          <a:p>
            <a:pPr marL="349415" indent="-349415">
              <a:buFontTx/>
              <a:buChar char="-"/>
            </a:pPr>
            <a:r>
              <a:rPr lang="en-US" dirty="0"/>
              <a:t>Yes, but…for us it was really a case of same story different day</a:t>
            </a:r>
          </a:p>
          <a:p>
            <a:pPr marL="349415" indent="-349415">
              <a:buFontTx/>
              <a:buChar char="-"/>
            </a:pPr>
            <a:endParaRPr lang="en-US" dirty="0"/>
          </a:p>
          <a:p>
            <a:r>
              <a:rPr lang="en-US" b="1" i="1" dirty="0"/>
              <a:t>Transition to next slide</a:t>
            </a:r>
          </a:p>
        </p:txBody>
      </p:sp>
    </p:spTree>
    <p:extLst>
      <p:ext uri="{BB962C8B-B14F-4D97-AF65-F5344CB8AC3E}">
        <p14:creationId xmlns:p14="http://schemas.microsoft.com/office/powerpoint/2010/main" val="2374457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b="1" dirty="0"/>
              <a:t>Discuss the steps that lead to DMEA launching Elevate</a:t>
            </a:r>
          </a:p>
          <a:p>
            <a:pPr marL="349415" lvl="2" indent="-349415">
              <a:buFont typeface="Arial" panose="020B0604020202020204" pitchFamily="34" charset="0"/>
              <a:buChar char="•"/>
            </a:pPr>
            <a:r>
              <a:rPr lang="en-US" dirty="0"/>
              <a:t>Members stuck with abysmal speeds, poor customer service, lack of infrastructure, and no hope for something better</a:t>
            </a:r>
          </a:p>
          <a:p>
            <a:pPr marL="349415" lvl="2" indent="-349415">
              <a:buFont typeface="Arial" panose="020B0604020202020204" pitchFamily="34" charset="0"/>
              <a:buChar char="•"/>
            </a:pPr>
            <a:r>
              <a:rPr lang="en-US" dirty="0"/>
              <a:t>Backbone fiber for substation and co-op purposes already in place</a:t>
            </a:r>
          </a:p>
          <a:p>
            <a:pPr marL="349415" lvl="2" indent="-349415">
              <a:buFont typeface="Arial" panose="020B0604020202020204" pitchFamily="34" charset="0"/>
              <a:buChar char="•"/>
            </a:pPr>
            <a:r>
              <a:rPr lang="en-US" dirty="0"/>
              <a:t>Came to the co-op looking for a solution; Member requests became catalyst to research options of providing internet to homes and businesses</a:t>
            </a:r>
          </a:p>
          <a:p>
            <a:pPr marL="349415" lvl="2" indent="-349415">
              <a:buFont typeface="Arial" panose="020B0604020202020204" pitchFamily="34" charset="0"/>
              <a:buChar char="•"/>
            </a:pPr>
            <a:r>
              <a:rPr lang="en-US" dirty="0"/>
              <a:t>DMEA board voted unanimously to move forward with FTTH on 12/31/15</a:t>
            </a:r>
          </a:p>
          <a:p>
            <a:pPr marL="349415" lvl="2" indent="-349415">
              <a:buFont typeface="Arial" panose="020B0604020202020204" pitchFamily="34" charset="0"/>
              <a:buChar char="•"/>
            </a:pPr>
            <a:r>
              <a:rPr lang="en-US" dirty="0"/>
              <a:t>Elevate went public 6/16/2016</a:t>
            </a:r>
          </a:p>
          <a:p>
            <a:pPr marL="349415" lvl="2" indent="-349415">
              <a:buFont typeface="Arial" panose="020B0604020202020204" pitchFamily="34" charset="0"/>
              <a:buChar char="•"/>
            </a:pPr>
            <a:r>
              <a:rPr lang="en-US" dirty="0"/>
              <a:t>First customer went live November 2016</a:t>
            </a:r>
          </a:p>
          <a:p>
            <a:pPr marL="349415" lvl="2" indent="-349415">
              <a:buFont typeface="Arial" panose="020B0604020202020204" pitchFamily="34" charset="0"/>
              <a:buChar char="•"/>
            </a:pPr>
            <a:endParaRPr lang="en-US" dirty="0"/>
          </a:p>
          <a:p>
            <a:pPr lvl="2" indent="0"/>
            <a:r>
              <a:rPr lang="en-US" b="1" i="1" dirty="0"/>
              <a:t>Transition to next slide</a:t>
            </a:r>
          </a:p>
          <a:p>
            <a:pPr marL="349415" lvl="2" indent="-349415">
              <a:buFont typeface="Arial" panose="020B0604020202020204" pitchFamily="34" charset="0"/>
              <a:buChar char="•"/>
            </a:pPr>
            <a:endParaRPr lang="en-US" dirty="0"/>
          </a:p>
          <a:p>
            <a:pPr marL="349415" lvl="2" indent="-349415">
              <a:buFont typeface="Arial" panose="020B0604020202020204" pitchFamily="34" charset="0"/>
              <a:buChar char="•"/>
            </a:pPr>
            <a:endParaRPr lang="en-US" dirty="0"/>
          </a:p>
        </p:txBody>
      </p:sp>
    </p:spTree>
    <p:extLst>
      <p:ext uri="{BB962C8B-B14F-4D97-AF65-F5344CB8AC3E}">
        <p14:creationId xmlns:p14="http://schemas.microsoft.com/office/powerpoint/2010/main" val="4068606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465887">
              <a:defRPr/>
            </a:pPr>
            <a:r>
              <a:rPr lang="en-US" b="1" dirty="0"/>
              <a:t>Demonstrate Member Support/Passion for project</a:t>
            </a:r>
          </a:p>
          <a:p>
            <a:pPr marL="349415" indent="-349415" defTabSz="465887">
              <a:buFont typeface="Arial" panose="020B0604020202020204" pitchFamily="34" charset="0"/>
              <a:buChar char="•"/>
              <a:defRPr/>
            </a:pPr>
            <a:r>
              <a:rPr lang="en-US" dirty="0"/>
              <a:t>Photo from our 2016 Annual Meeting where we launched Elevate to our members for the first time</a:t>
            </a:r>
          </a:p>
          <a:p>
            <a:pPr marL="349415" indent="-349415" defTabSz="465887">
              <a:buFont typeface="Arial" panose="020B0604020202020204" pitchFamily="34" charset="0"/>
              <a:buChar char="•"/>
              <a:defRPr/>
            </a:pPr>
            <a:r>
              <a:rPr lang="en-US" dirty="0"/>
              <a:t>1,500 plus members came through the door that day</a:t>
            </a:r>
          </a:p>
          <a:p>
            <a:pPr marL="349415" indent="-349415" defTabSz="465887">
              <a:buFont typeface="Arial" panose="020B0604020202020204" pitchFamily="34" charset="0"/>
              <a:buChar char="•"/>
              <a:defRPr/>
            </a:pPr>
            <a:r>
              <a:rPr lang="en-US" dirty="0"/>
              <a:t>300+ signed preregistered for Elevate on the spot</a:t>
            </a:r>
          </a:p>
          <a:p>
            <a:pPr marL="349415" indent="-349415" defTabSz="465887">
              <a:buFont typeface="Arial" panose="020B0604020202020204" pitchFamily="34" charset="0"/>
              <a:buChar char="•"/>
              <a:defRPr/>
            </a:pPr>
            <a:r>
              <a:rPr lang="en-US" dirty="0"/>
              <a:t>Reaffirmed that although we were stepping into a new world of competition, profit requirements, and services – we were doing it because of the members</a:t>
            </a:r>
          </a:p>
          <a:p>
            <a:endParaRPr lang="en-US" dirty="0"/>
          </a:p>
        </p:txBody>
      </p:sp>
    </p:spTree>
    <p:extLst>
      <p:ext uri="{BB962C8B-B14F-4D97-AF65-F5344CB8AC3E}">
        <p14:creationId xmlns:p14="http://schemas.microsoft.com/office/powerpoint/2010/main" val="2634962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CA4FB0D9-1F0D-4753-B846-B83340F27A58}"/>
              </a:ext>
            </a:extLst>
          </p:cNvPr>
          <p:cNvSpPr>
            <a:spLocks noGrp="1"/>
          </p:cNvSpPr>
          <p:nvPr>
            <p:ph type="dt" sz="half" idx="10"/>
          </p:nvPr>
        </p:nvSpPr>
        <p:spPr>
          <a:xfrm>
            <a:off x="628650" y="6356350"/>
            <a:ext cx="2057400" cy="365125"/>
          </a:xfrm>
          <a:prstGeom prst="rect">
            <a:avLst/>
          </a:prstGeom>
        </p:spPr>
        <p:txBody>
          <a:bodyPr/>
          <a:lstStyle>
            <a:lvl1pPr>
              <a:defRPr>
                <a:latin typeface="Calibri" charset="0"/>
              </a:defRPr>
            </a:lvl1pPr>
          </a:lstStyle>
          <a:p>
            <a:pPr>
              <a:defRPr/>
            </a:pPr>
            <a:fld id="{18EB9EF0-AA05-4FC1-A89E-AC8F25B20076}" type="datetimeFigureOut">
              <a:rPr lang="en-US"/>
              <a:pPr>
                <a:defRPr/>
              </a:pPr>
              <a:t>3/23/2020</a:t>
            </a:fld>
            <a:endParaRPr lang="en-US"/>
          </a:p>
        </p:txBody>
      </p:sp>
      <p:sp>
        <p:nvSpPr>
          <p:cNvPr id="5" name="Footer Placeholder 4">
            <a:extLst>
              <a:ext uri="{FF2B5EF4-FFF2-40B4-BE49-F238E27FC236}">
                <a16:creationId xmlns:a16="http://schemas.microsoft.com/office/drawing/2014/main" id="{C6867D3D-8BAA-4212-88D4-994C2368BB53}"/>
              </a:ext>
            </a:extLst>
          </p:cNvPr>
          <p:cNvSpPr>
            <a:spLocks noGrp="1"/>
          </p:cNvSpPr>
          <p:nvPr>
            <p:ph type="ftr" sz="quarter" idx="11"/>
          </p:nvPr>
        </p:nvSpPr>
        <p:spPr>
          <a:xfrm>
            <a:off x="3028950" y="6356350"/>
            <a:ext cx="3086100" cy="365125"/>
          </a:xfrm>
          <a:prstGeom prst="rect">
            <a:avLst/>
          </a:prstGeom>
        </p:spPr>
        <p:txBody>
          <a:bodyPr/>
          <a:lstStyle>
            <a:lvl1pPr>
              <a:defRPr>
                <a:latin typeface="Calibri" charset="0"/>
              </a:defRPr>
            </a:lvl1pPr>
          </a:lstStyle>
          <a:p>
            <a:pPr>
              <a:defRPr/>
            </a:pPr>
            <a:endParaRPr lang="en-US"/>
          </a:p>
        </p:txBody>
      </p:sp>
      <p:sp>
        <p:nvSpPr>
          <p:cNvPr id="6" name="Slide Number Placeholder 5">
            <a:extLst>
              <a:ext uri="{FF2B5EF4-FFF2-40B4-BE49-F238E27FC236}">
                <a16:creationId xmlns:a16="http://schemas.microsoft.com/office/drawing/2014/main" id="{C1A6522D-4075-4190-9B84-BF874B092989}"/>
              </a:ext>
            </a:extLst>
          </p:cNvPr>
          <p:cNvSpPr>
            <a:spLocks noGrp="1"/>
          </p:cNvSpPr>
          <p:nvPr>
            <p:ph type="sldNum" sz="quarter" idx="12"/>
          </p:nvPr>
        </p:nvSpPr>
        <p:spPr>
          <a:xfrm>
            <a:off x="6457950" y="6356350"/>
            <a:ext cx="20574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064AD147-18E9-4BE1-B1C8-C9B690E91521}" type="slidenum">
              <a:rPr lang="en-US" altLang="en-US"/>
              <a:pPr/>
              <a:t>‹#›</a:t>
            </a:fld>
            <a:endParaRPr lang="en-US" altLang="en-US"/>
          </a:p>
        </p:txBody>
      </p:sp>
    </p:spTree>
    <p:extLst>
      <p:ext uri="{BB962C8B-B14F-4D97-AF65-F5344CB8AC3E}">
        <p14:creationId xmlns:p14="http://schemas.microsoft.com/office/powerpoint/2010/main" val="4174338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EB1A51C-E76B-41D3-9DB7-ACAFA07676A0}"/>
              </a:ext>
            </a:extLst>
          </p:cNvPr>
          <p:cNvSpPr>
            <a:spLocks noGrp="1"/>
          </p:cNvSpPr>
          <p:nvPr>
            <p:ph type="dt" sz="half" idx="10"/>
          </p:nvPr>
        </p:nvSpPr>
        <p:spPr>
          <a:xfrm>
            <a:off x="628650" y="6356350"/>
            <a:ext cx="2057400" cy="365125"/>
          </a:xfrm>
          <a:prstGeom prst="rect">
            <a:avLst/>
          </a:prstGeom>
        </p:spPr>
        <p:txBody>
          <a:bodyPr/>
          <a:lstStyle>
            <a:lvl1pPr>
              <a:defRPr>
                <a:latin typeface="Calibri" charset="0"/>
              </a:defRPr>
            </a:lvl1pPr>
          </a:lstStyle>
          <a:p>
            <a:pPr>
              <a:defRPr/>
            </a:pPr>
            <a:fld id="{1947C81F-8DAB-47D1-9CEF-DB2D6ECD3487}" type="datetimeFigureOut">
              <a:rPr lang="en-US"/>
              <a:pPr>
                <a:defRPr/>
              </a:pPr>
              <a:t>3/23/2020</a:t>
            </a:fld>
            <a:endParaRPr lang="en-US"/>
          </a:p>
        </p:txBody>
      </p:sp>
      <p:sp>
        <p:nvSpPr>
          <p:cNvPr id="5" name="Footer Placeholder 4">
            <a:extLst>
              <a:ext uri="{FF2B5EF4-FFF2-40B4-BE49-F238E27FC236}">
                <a16:creationId xmlns:a16="http://schemas.microsoft.com/office/drawing/2014/main" id="{866C42CF-0FA5-4049-82FF-528925D263CF}"/>
              </a:ext>
            </a:extLst>
          </p:cNvPr>
          <p:cNvSpPr>
            <a:spLocks noGrp="1"/>
          </p:cNvSpPr>
          <p:nvPr>
            <p:ph type="ftr" sz="quarter" idx="11"/>
          </p:nvPr>
        </p:nvSpPr>
        <p:spPr>
          <a:xfrm>
            <a:off x="3028950" y="6356350"/>
            <a:ext cx="3086100" cy="365125"/>
          </a:xfrm>
          <a:prstGeom prst="rect">
            <a:avLst/>
          </a:prstGeom>
        </p:spPr>
        <p:txBody>
          <a:bodyPr/>
          <a:lstStyle>
            <a:lvl1pPr>
              <a:defRPr>
                <a:latin typeface="Calibri" charset="0"/>
              </a:defRPr>
            </a:lvl1pPr>
          </a:lstStyle>
          <a:p>
            <a:pPr>
              <a:defRPr/>
            </a:pPr>
            <a:endParaRPr lang="en-US"/>
          </a:p>
        </p:txBody>
      </p:sp>
      <p:sp>
        <p:nvSpPr>
          <p:cNvPr id="6" name="Slide Number Placeholder 5">
            <a:extLst>
              <a:ext uri="{FF2B5EF4-FFF2-40B4-BE49-F238E27FC236}">
                <a16:creationId xmlns:a16="http://schemas.microsoft.com/office/drawing/2014/main" id="{F8E5B8A6-470B-47D4-9799-FC210EA96B51}"/>
              </a:ext>
            </a:extLst>
          </p:cNvPr>
          <p:cNvSpPr>
            <a:spLocks noGrp="1"/>
          </p:cNvSpPr>
          <p:nvPr>
            <p:ph type="sldNum" sz="quarter" idx="12"/>
          </p:nvPr>
        </p:nvSpPr>
        <p:spPr>
          <a:xfrm>
            <a:off x="6457950" y="6356350"/>
            <a:ext cx="20574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6FE33C65-F96C-4819-A143-C431348FC210}" type="slidenum">
              <a:rPr lang="en-US" altLang="en-US"/>
              <a:pPr/>
              <a:t>‹#›</a:t>
            </a:fld>
            <a:endParaRPr lang="en-US" altLang="en-US"/>
          </a:p>
        </p:txBody>
      </p:sp>
    </p:spTree>
    <p:extLst>
      <p:ext uri="{BB962C8B-B14F-4D97-AF65-F5344CB8AC3E}">
        <p14:creationId xmlns:p14="http://schemas.microsoft.com/office/powerpoint/2010/main" val="1773263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12016D7-4BCE-425E-8638-6359B1248A60}"/>
              </a:ext>
            </a:extLst>
          </p:cNvPr>
          <p:cNvSpPr>
            <a:spLocks noGrp="1"/>
          </p:cNvSpPr>
          <p:nvPr>
            <p:ph type="dt" sz="half" idx="10"/>
          </p:nvPr>
        </p:nvSpPr>
        <p:spPr>
          <a:xfrm>
            <a:off x="628650" y="6356350"/>
            <a:ext cx="2057400" cy="365125"/>
          </a:xfrm>
          <a:prstGeom prst="rect">
            <a:avLst/>
          </a:prstGeom>
        </p:spPr>
        <p:txBody>
          <a:bodyPr/>
          <a:lstStyle>
            <a:lvl1pPr>
              <a:defRPr>
                <a:latin typeface="Calibri" charset="0"/>
              </a:defRPr>
            </a:lvl1pPr>
          </a:lstStyle>
          <a:p>
            <a:pPr>
              <a:defRPr/>
            </a:pPr>
            <a:fld id="{FCA05B09-C9B5-4AA8-9478-C09CB0CC8BE9}" type="datetimeFigureOut">
              <a:rPr lang="en-US"/>
              <a:pPr>
                <a:defRPr/>
              </a:pPr>
              <a:t>3/23/2020</a:t>
            </a:fld>
            <a:endParaRPr lang="en-US"/>
          </a:p>
        </p:txBody>
      </p:sp>
      <p:sp>
        <p:nvSpPr>
          <p:cNvPr id="5" name="Footer Placeholder 4">
            <a:extLst>
              <a:ext uri="{FF2B5EF4-FFF2-40B4-BE49-F238E27FC236}">
                <a16:creationId xmlns:a16="http://schemas.microsoft.com/office/drawing/2014/main" id="{918D8E79-950C-40E5-B1C7-83A4CAABF97B}"/>
              </a:ext>
            </a:extLst>
          </p:cNvPr>
          <p:cNvSpPr>
            <a:spLocks noGrp="1"/>
          </p:cNvSpPr>
          <p:nvPr>
            <p:ph type="ftr" sz="quarter" idx="11"/>
          </p:nvPr>
        </p:nvSpPr>
        <p:spPr>
          <a:xfrm>
            <a:off x="3028950" y="6356350"/>
            <a:ext cx="3086100" cy="365125"/>
          </a:xfrm>
          <a:prstGeom prst="rect">
            <a:avLst/>
          </a:prstGeom>
        </p:spPr>
        <p:txBody>
          <a:bodyPr/>
          <a:lstStyle>
            <a:lvl1pPr>
              <a:defRPr>
                <a:latin typeface="Calibri" charset="0"/>
              </a:defRPr>
            </a:lvl1pPr>
          </a:lstStyle>
          <a:p>
            <a:pPr>
              <a:defRPr/>
            </a:pPr>
            <a:endParaRPr lang="en-US"/>
          </a:p>
        </p:txBody>
      </p:sp>
      <p:sp>
        <p:nvSpPr>
          <p:cNvPr id="6" name="Slide Number Placeholder 5">
            <a:extLst>
              <a:ext uri="{FF2B5EF4-FFF2-40B4-BE49-F238E27FC236}">
                <a16:creationId xmlns:a16="http://schemas.microsoft.com/office/drawing/2014/main" id="{6C78BF93-760E-49CB-877D-4F72CABE3EFE}"/>
              </a:ext>
            </a:extLst>
          </p:cNvPr>
          <p:cNvSpPr>
            <a:spLocks noGrp="1"/>
          </p:cNvSpPr>
          <p:nvPr>
            <p:ph type="sldNum" sz="quarter" idx="12"/>
          </p:nvPr>
        </p:nvSpPr>
        <p:spPr>
          <a:xfrm>
            <a:off x="6457950" y="6356350"/>
            <a:ext cx="20574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C2C4D10-F8DC-4224-8D0B-06E5A51E208D}" type="slidenum">
              <a:rPr lang="en-US" altLang="en-US"/>
              <a:pPr/>
              <a:t>‹#›</a:t>
            </a:fld>
            <a:endParaRPr lang="en-US" altLang="en-US"/>
          </a:p>
        </p:txBody>
      </p:sp>
    </p:spTree>
    <p:extLst>
      <p:ext uri="{BB962C8B-B14F-4D97-AF65-F5344CB8AC3E}">
        <p14:creationId xmlns:p14="http://schemas.microsoft.com/office/powerpoint/2010/main" val="41012067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 Image 1">
    <p:spTree>
      <p:nvGrpSpPr>
        <p:cNvPr id="1" name=""/>
        <p:cNvGrpSpPr/>
        <p:nvPr/>
      </p:nvGrpSpPr>
      <p:grpSpPr>
        <a:xfrm>
          <a:off x="0" y="0"/>
          <a:ext cx="0" cy="0"/>
          <a:chOff x="0" y="0"/>
          <a:chExt cx="0" cy="0"/>
        </a:xfrm>
      </p:grpSpPr>
      <p:sp>
        <p:nvSpPr>
          <p:cNvPr id="26" name="Insert Picture Here.png"/>
          <p:cNvSpPr>
            <a:spLocks noGrp="1"/>
          </p:cNvSpPr>
          <p:nvPr>
            <p:ph type="pic" idx="13"/>
          </p:nvPr>
        </p:nvSpPr>
        <p:spPr>
          <a:xfrm>
            <a:off x="0" y="0"/>
            <a:ext cx="9144000" cy="6858000"/>
          </a:xfrm>
          <a:prstGeom prst="rect">
            <a:avLst/>
          </a:prstGeom>
        </p:spPr>
        <p:txBody>
          <a:bodyPr lIns="91439" tIns="45719" rIns="91439" bIns="45719">
            <a:noAutofit/>
          </a:bodyPr>
          <a:lstStyle/>
          <a:p>
            <a:endParaRPr/>
          </a:p>
        </p:txBody>
      </p:sp>
    </p:spTree>
    <p:extLst>
      <p:ext uri="{BB962C8B-B14F-4D97-AF65-F5344CB8AC3E}">
        <p14:creationId xmlns:p14="http://schemas.microsoft.com/office/powerpoint/2010/main" val="2385423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1 Image 2">
    <p:spTree>
      <p:nvGrpSpPr>
        <p:cNvPr id="1" name=""/>
        <p:cNvGrpSpPr/>
        <p:nvPr/>
      </p:nvGrpSpPr>
      <p:grpSpPr>
        <a:xfrm>
          <a:off x="0" y="0"/>
          <a:ext cx="0" cy="0"/>
          <a:chOff x="0" y="0"/>
          <a:chExt cx="0" cy="0"/>
        </a:xfrm>
      </p:grpSpPr>
      <p:sp>
        <p:nvSpPr>
          <p:cNvPr id="34" name="Insert Picture Here.png"/>
          <p:cNvSpPr>
            <a:spLocks noGrp="1"/>
          </p:cNvSpPr>
          <p:nvPr>
            <p:ph type="pic" idx="13"/>
          </p:nvPr>
        </p:nvSpPr>
        <p:spPr>
          <a:xfrm>
            <a:off x="476250" y="635000"/>
            <a:ext cx="8191500" cy="5588000"/>
          </a:xfrm>
          <a:prstGeom prst="rect">
            <a:avLst/>
          </a:prstGeom>
        </p:spPr>
        <p:txBody>
          <a:bodyPr lIns="91439" tIns="45719" rIns="91439" bIns="45719">
            <a:noAutofit/>
          </a:bodyPr>
          <a:lstStyle/>
          <a:p>
            <a:endParaRPr/>
          </a:p>
        </p:txBody>
      </p:sp>
    </p:spTree>
    <p:extLst>
      <p:ext uri="{BB962C8B-B14F-4D97-AF65-F5344CB8AC3E}">
        <p14:creationId xmlns:p14="http://schemas.microsoft.com/office/powerpoint/2010/main" val="326800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1 Image 3">
    <p:spTree>
      <p:nvGrpSpPr>
        <p:cNvPr id="1" name=""/>
        <p:cNvGrpSpPr/>
        <p:nvPr/>
      </p:nvGrpSpPr>
      <p:grpSpPr>
        <a:xfrm>
          <a:off x="0" y="0"/>
          <a:ext cx="0" cy="0"/>
          <a:chOff x="0" y="0"/>
          <a:chExt cx="0" cy="0"/>
        </a:xfrm>
      </p:grpSpPr>
      <p:sp>
        <p:nvSpPr>
          <p:cNvPr id="42" name="Insert Picture Here.png"/>
          <p:cNvSpPr>
            <a:spLocks noGrp="1"/>
          </p:cNvSpPr>
          <p:nvPr>
            <p:ph type="pic" idx="13"/>
          </p:nvPr>
        </p:nvSpPr>
        <p:spPr>
          <a:xfrm>
            <a:off x="0" y="0"/>
            <a:ext cx="9144000" cy="6858000"/>
          </a:xfrm>
          <a:prstGeom prst="rect">
            <a:avLst/>
          </a:prstGeom>
        </p:spPr>
        <p:txBody>
          <a:bodyPr lIns="91439" tIns="45719" rIns="91439" bIns="45719">
            <a:noAutofit/>
          </a:bodyPr>
          <a:lstStyle/>
          <a:p>
            <a:endParaRPr/>
          </a:p>
        </p:txBody>
      </p:sp>
      <p:sp>
        <p:nvSpPr>
          <p:cNvPr id="43" name="Rectangle"/>
          <p:cNvSpPr>
            <a:spLocks noGrp="1"/>
          </p:cNvSpPr>
          <p:nvPr>
            <p:ph type="body" idx="14"/>
          </p:nvPr>
        </p:nvSpPr>
        <p:spPr>
          <a:xfrm>
            <a:off x="476250" y="635000"/>
            <a:ext cx="8191500" cy="5588000"/>
          </a:xfrm>
          <a:prstGeom prst="roundRect">
            <a:avLst>
              <a:gd name="adj" fmla="val 0"/>
            </a:avLst>
          </a:prstGeom>
          <a:solidFill>
            <a:srgbClr val="FFFFFF">
              <a:alpha val="90000"/>
            </a:srgbClr>
          </a:solidFill>
          <a:effectLst>
            <a:outerShdw blurRad="1270000" dist="635000" dir="3600000" rotWithShape="0">
              <a:srgbClr val="000000">
                <a:alpha val="25000"/>
              </a:srgbClr>
            </a:outerShdw>
          </a:effectLst>
        </p:spPr>
        <p:txBody>
          <a:bodyPr lIns="0" tIns="0" rIns="0" bIns="0" anchor="ctr">
            <a:noAutofit/>
          </a:bodyPr>
          <a:lstStyle/>
          <a:p>
            <a:pPr algn="ctr">
              <a:lnSpc>
                <a:spcPct val="100000"/>
              </a:lnSpc>
              <a:defRPr sz="3200" spc="0">
                <a:solidFill>
                  <a:srgbClr val="FFFFFF"/>
                </a:solidFill>
                <a:latin typeface="Roboto Light"/>
                <a:ea typeface="Roboto Light"/>
                <a:cs typeface="Roboto Light"/>
                <a:sym typeface="Roboto Light"/>
              </a:defRPr>
            </a:pPr>
            <a:endParaRPr/>
          </a:p>
        </p:txBody>
      </p:sp>
    </p:spTree>
    <p:extLst>
      <p:ext uri="{BB962C8B-B14F-4D97-AF65-F5344CB8AC3E}">
        <p14:creationId xmlns:p14="http://schemas.microsoft.com/office/powerpoint/2010/main" val="10560635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1 Image 6">
    <p:spTree>
      <p:nvGrpSpPr>
        <p:cNvPr id="1" name=""/>
        <p:cNvGrpSpPr/>
        <p:nvPr/>
      </p:nvGrpSpPr>
      <p:grpSpPr>
        <a:xfrm>
          <a:off x="0" y="0"/>
          <a:ext cx="0" cy="0"/>
          <a:chOff x="0" y="0"/>
          <a:chExt cx="0" cy="0"/>
        </a:xfrm>
      </p:grpSpPr>
      <p:sp>
        <p:nvSpPr>
          <p:cNvPr id="70" name="Insert Picture Here.png"/>
          <p:cNvSpPr>
            <a:spLocks noGrp="1"/>
          </p:cNvSpPr>
          <p:nvPr>
            <p:ph type="pic" idx="13"/>
          </p:nvPr>
        </p:nvSpPr>
        <p:spPr>
          <a:xfrm>
            <a:off x="0" y="0"/>
            <a:ext cx="9144000" cy="6858000"/>
          </a:xfrm>
          <a:prstGeom prst="rect">
            <a:avLst/>
          </a:prstGeom>
        </p:spPr>
        <p:txBody>
          <a:bodyPr lIns="91439" tIns="45719" rIns="91439" bIns="45719">
            <a:noAutofit/>
          </a:bodyPr>
          <a:lstStyle/>
          <a:p>
            <a:endParaRPr/>
          </a:p>
        </p:txBody>
      </p:sp>
      <p:sp>
        <p:nvSpPr>
          <p:cNvPr id="71" name="Rectangle"/>
          <p:cNvSpPr>
            <a:spLocks noGrp="1"/>
          </p:cNvSpPr>
          <p:nvPr>
            <p:ph type="body" sz="half" idx="14"/>
          </p:nvPr>
        </p:nvSpPr>
        <p:spPr>
          <a:xfrm>
            <a:off x="4572000" y="635000"/>
            <a:ext cx="4095750" cy="5588000"/>
          </a:xfrm>
          <a:prstGeom prst="roundRect">
            <a:avLst>
              <a:gd name="adj" fmla="val 0"/>
            </a:avLst>
          </a:prstGeom>
          <a:solidFill>
            <a:srgbClr val="FFFFFF">
              <a:alpha val="90000"/>
            </a:srgbClr>
          </a:solidFill>
          <a:effectLst>
            <a:outerShdw blurRad="1270000" dist="635000" dir="10800000" rotWithShape="0">
              <a:srgbClr val="000000">
                <a:alpha val="25000"/>
              </a:srgbClr>
            </a:outerShdw>
          </a:effectLst>
        </p:spPr>
        <p:txBody>
          <a:bodyPr lIns="0" tIns="0" rIns="0" bIns="0" anchor="ctr">
            <a:noAutofit/>
          </a:bodyPr>
          <a:lstStyle/>
          <a:p>
            <a:pPr algn="ctr">
              <a:lnSpc>
                <a:spcPct val="100000"/>
              </a:lnSpc>
              <a:defRPr sz="3200" spc="0">
                <a:solidFill>
                  <a:srgbClr val="FFFFFF"/>
                </a:solidFill>
                <a:latin typeface="Roboto Light"/>
                <a:ea typeface="Roboto Light"/>
                <a:cs typeface="Roboto Light"/>
                <a:sym typeface="Roboto Light"/>
              </a:defRPr>
            </a:pPr>
            <a:endParaRPr dirty="0"/>
          </a:p>
        </p:txBody>
      </p:sp>
    </p:spTree>
    <p:extLst>
      <p:ext uri="{BB962C8B-B14F-4D97-AF65-F5344CB8AC3E}">
        <p14:creationId xmlns:p14="http://schemas.microsoft.com/office/powerpoint/2010/main" val="17405859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1 Image 12">
    <p:spTree>
      <p:nvGrpSpPr>
        <p:cNvPr id="1" name=""/>
        <p:cNvGrpSpPr/>
        <p:nvPr/>
      </p:nvGrpSpPr>
      <p:grpSpPr>
        <a:xfrm>
          <a:off x="0" y="0"/>
          <a:ext cx="0" cy="0"/>
          <a:chOff x="0" y="0"/>
          <a:chExt cx="0" cy="0"/>
        </a:xfrm>
      </p:grpSpPr>
      <p:sp>
        <p:nvSpPr>
          <p:cNvPr id="126" name="Insert Picture Here.png"/>
          <p:cNvSpPr>
            <a:spLocks noGrp="1"/>
          </p:cNvSpPr>
          <p:nvPr>
            <p:ph type="pic" idx="13"/>
          </p:nvPr>
        </p:nvSpPr>
        <p:spPr>
          <a:xfrm>
            <a:off x="476250" y="635000"/>
            <a:ext cx="8191500" cy="5588000"/>
          </a:xfrm>
          <a:prstGeom prst="rect">
            <a:avLst/>
          </a:prstGeom>
        </p:spPr>
        <p:txBody>
          <a:bodyPr lIns="91439" tIns="45719" rIns="91439" bIns="45719">
            <a:noAutofit/>
          </a:bodyPr>
          <a:lstStyle/>
          <a:p>
            <a:endParaRPr/>
          </a:p>
        </p:txBody>
      </p:sp>
      <p:sp>
        <p:nvSpPr>
          <p:cNvPr id="128" name="Rectangle"/>
          <p:cNvSpPr>
            <a:spLocks noGrp="1"/>
          </p:cNvSpPr>
          <p:nvPr>
            <p:ph type="body" sz="half" idx="14"/>
          </p:nvPr>
        </p:nvSpPr>
        <p:spPr>
          <a:xfrm>
            <a:off x="4572000" y="635000"/>
            <a:ext cx="4095750" cy="5588000"/>
          </a:xfrm>
          <a:prstGeom prst="roundRect">
            <a:avLst>
              <a:gd name="adj" fmla="val 0"/>
            </a:avLst>
          </a:prstGeom>
          <a:solidFill>
            <a:srgbClr val="FFFFFF">
              <a:alpha val="90000"/>
            </a:srgbClr>
          </a:solidFill>
          <a:effectLst>
            <a:outerShdw blurRad="1270000" dist="635000" dir="10800000" rotWithShape="0">
              <a:srgbClr val="000000">
                <a:alpha val="25000"/>
              </a:srgbClr>
            </a:outerShdw>
          </a:effectLst>
        </p:spPr>
        <p:txBody>
          <a:bodyPr lIns="0" tIns="0" rIns="0" bIns="0" anchor="ctr">
            <a:noAutofit/>
          </a:bodyPr>
          <a:lstStyle/>
          <a:p>
            <a:pPr algn="ctr">
              <a:lnSpc>
                <a:spcPct val="100000"/>
              </a:lnSpc>
              <a:defRPr sz="3200" spc="0">
                <a:solidFill>
                  <a:srgbClr val="FFFFFF"/>
                </a:solidFill>
                <a:latin typeface="Roboto Light"/>
                <a:ea typeface="Roboto Light"/>
                <a:cs typeface="Roboto Light"/>
                <a:sym typeface="Roboto Light"/>
              </a:defRPr>
            </a:pPr>
            <a:endParaRPr dirty="0"/>
          </a:p>
        </p:txBody>
      </p:sp>
    </p:spTree>
    <p:extLst>
      <p:ext uri="{BB962C8B-B14F-4D97-AF65-F5344CB8AC3E}">
        <p14:creationId xmlns:p14="http://schemas.microsoft.com/office/powerpoint/2010/main" val="4207483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1 Image 13">
    <p:spTree>
      <p:nvGrpSpPr>
        <p:cNvPr id="1" name=""/>
        <p:cNvGrpSpPr/>
        <p:nvPr/>
      </p:nvGrpSpPr>
      <p:grpSpPr>
        <a:xfrm>
          <a:off x="0" y="0"/>
          <a:ext cx="0" cy="0"/>
          <a:chOff x="0" y="0"/>
          <a:chExt cx="0" cy="0"/>
        </a:xfrm>
      </p:grpSpPr>
      <p:sp>
        <p:nvSpPr>
          <p:cNvPr id="135" name="Insert Picture Here.png"/>
          <p:cNvSpPr>
            <a:spLocks noGrp="1"/>
          </p:cNvSpPr>
          <p:nvPr>
            <p:ph type="pic" sz="half" idx="13"/>
          </p:nvPr>
        </p:nvSpPr>
        <p:spPr>
          <a:xfrm>
            <a:off x="0" y="0"/>
            <a:ext cx="3048000" cy="6858000"/>
          </a:xfrm>
          <a:prstGeom prst="rect">
            <a:avLst/>
          </a:prstGeom>
        </p:spPr>
        <p:txBody>
          <a:bodyPr lIns="91439" tIns="45719" rIns="91439" bIns="45719">
            <a:noAutofit/>
          </a:bodyPr>
          <a:lstStyle/>
          <a:p>
            <a:endParaRPr/>
          </a:p>
        </p:txBody>
      </p:sp>
      <p:sp>
        <p:nvSpPr>
          <p:cNvPr id="136" name="Rectangle"/>
          <p:cNvSpPr>
            <a:spLocks noGrp="1"/>
          </p:cNvSpPr>
          <p:nvPr>
            <p:ph type="body" idx="14"/>
          </p:nvPr>
        </p:nvSpPr>
        <p:spPr>
          <a:xfrm>
            <a:off x="3048000" y="635000"/>
            <a:ext cx="5619750" cy="5588000"/>
          </a:xfrm>
          <a:prstGeom prst="roundRect">
            <a:avLst>
              <a:gd name="adj" fmla="val 0"/>
            </a:avLst>
          </a:prstGeom>
          <a:solidFill>
            <a:srgbClr val="EFEFEF"/>
          </a:solidFill>
        </p:spPr>
        <p:txBody>
          <a:bodyPr lIns="0" tIns="0" rIns="0" bIns="0" anchor="ctr">
            <a:noAutofit/>
          </a:bodyPr>
          <a:lstStyle/>
          <a:p>
            <a:pPr algn="ctr">
              <a:lnSpc>
                <a:spcPct val="100000"/>
              </a:lnSpc>
              <a:defRPr sz="3200" spc="0">
                <a:solidFill>
                  <a:srgbClr val="FFFFFF"/>
                </a:solidFill>
                <a:latin typeface="Roboto Light"/>
                <a:ea typeface="Roboto Light"/>
                <a:cs typeface="Roboto Light"/>
                <a:sym typeface="Roboto Light"/>
              </a:defRPr>
            </a:pPr>
            <a:endParaRPr/>
          </a:p>
        </p:txBody>
      </p:sp>
      <p:sp>
        <p:nvSpPr>
          <p:cNvPr id="138" name="Rectangle"/>
          <p:cNvSpPr>
            <a:spLocks noGrp="1"/>
          </p:cNvSpPr>
          <p:nvPr>
            <p:ph type="body" sz="half" idx="15"/>
          </p:nvPr>
        </p:nvSpPr>
        <p:spPr>
          <a:xfrm>
            <a:off x="476250" y="635000"/>
            <a:ext cx="2571750" cy="5588000"/>
          </a:xfrm>
          <a:prstGeom prst="roundRect">
            <a:avLst>
              <a:gd name="adj" fmla="val 0"/>
            </a:avLst>
          </a:prstGeom>
          <a:solidFill>
            <a:srgbClr val="FFFFFF">
              <a:alpha val="90000"/>
            </a:srgbClr>
          </a:solidFill>
          <a:effectLst>
            <a:outerShdw blurRad="1270000" dist="635000" rotWithShape="0">
              <a:srgbClr val="000000">
                <a:alpha val="15000"/>
              </a:srgbClr>
            </a:outerShdw>
          </a:effectLst>
        </p:spPr>
        <p:txBody>
          <a:bodyPr lIns="0" tIns="0" rIns="0" bIns="0" anchor="ctr">
            <a:noAutofit/>
          </a:bodyPr>
          <a:lstStyle/>
          <a:p>
            <a:pPr algn="ctr">
              <a:lnSpc>
                <a:spcPct val="100000"/>
              </a:lnSpc>
              <a:defRPr sz="3200" spc="0">
                <a:solidFill>
                  <a:srgbClr val="FFFFFF"/>
                </a:solidFill>
                <a:latin typeface="Roboto Light"/>
                <a:ea typeface="Roboto Light"/>
                <a:cs typeface="Roboto Light"/>
                <a:sym typeface="Roboto Light"/>
              </a:defRPr>
            </a:pPr>
            <a:endParaRPr/>
          </a:p>
        </p:txBody>
      </p:sp>
    </p:spTree>
    <p:extLst>
      <p:ext uri="{BB962C8B-B14F-4D97-AF65-F5344CB8AC3E}">
        <p14:creationId xmlns:p14="http://schemas.microsoft.com/office/powerpoint/2010/main" val="9920521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2 Images 10">
    <p:spTree>
      <p:nvGrpSpPr>
        <p:cNvPr id="1" name=""/>
        <p:cNvGrpSpPr/>
        <p:nvPr/>
      </p:nvGrpSpPr>
      <p:grpSpPr>
        <a:xfrm>
          <a:off x="0" y="0"/>
          <a:ext cx="0" cy="0"/>
          <a:chOff x="0" y="0"/>
          <a:chExt cx="0" cy="0"/>
        </a:xfrm>
      </p:grpSpPr>
      <p:sp>
        <p:nvSpPr>
          <p:cNvPr id="355" name="Insert Picture Here.png"/>
          <p:cNvSpPr>
            <a:spLocks noGrp="1"/>
          </p:cNvSpPr>
          <p:nvPr>
            <p:ph type="pic" sz="half" idx="13"/>
          </p:nvPr>
        </p:nvSpPr>
        <p:spPr>
          <a:xfrm>
            <a:off x="6096000" y="0"/>
            <a:ext cx="3048000" cy="6858000"/>
          </a:xfrm>
          <a:prstGeom prst="rect">
            <a:avLst/>
          </a:prstGeom>
        </p:spPr>
        <p:txBody>
          <a:bodyPr lIns="91439" tIns="45719" rIns="91439" bIns="45719">
            <a:noAutofit/>
          </a:bodyPr>
          <a:lstStyle/>
          <a:p>
            <a:endParaRPr/>
          </a:p>
        </p:txBody>
      </p:sp>
      <p:sp>
        <p:nvSpPr>
          <p:cNvPr id="356" name="Insert Picture Here.png"/>
          <p:cNvSpPr>
            <a:spLocks noGrp="1"/>
          </p:cNvSpPr>
          <p:nvPr>
            <p:ph type="pic" idx="14"/>
          </p:nvPr>
        </p:nvSpPr>
        <p:spPr>
          <a:xfrm>
            <a:off x="476250" y="635000"/>
            <a:ext cx="5619750" cy="5588001"/>
          </a:xfrm>
          <a:prstGeom prst="rect">
            <a:avLst/>
          </a:prstGeom>
        </p:spPr>
        <p:txBody>
          <a:bodyPr lIns="91439" tIns="45719" rIns="91439" bIns="45719">
            <a:noAutofit/>
          </a:bodyPr>
          <a:lstStyle/>
          <a:p>
            <a:endParaRPr/>
          </a:p>
        </p:txBody>
      </p:sp>
      <p:sp>
        <p:nvSpPr>
          <p:cNvPr id="357" name="Rectangle"/>
          <p:cNvSpPr>
            <a:spLocks noGrp="1"/>
          </p:cNvSpPr>
          <p:nvPr>
            <p:ph type="body" sz="half" idx="15"/>
          </p:nvPr>
        </p:nvSpPr>
        <p:spPr>
          <a:xfrm>
            <a:off x="6096000" y="635000"/>
            <a:ext cx="2571750" cy="5588000"/>
          </a:xfrm>
          <a:prstGeom prst="roundRect">
            <a:avLst>
              <a:gd name="adj" fmla="val 0"/>
            </a:avLst>
          </a:prstGeom>
          <a:solidFill>
            <a:srgbClr val="FFFFFF">
              <a:alpha val="90000"/>
            </a:srgbClr>
          </a:solidFill>
          <a:effectLst>
            <a:outerShdw blurRad="1270000" dist="635000" dir="10800000" rotWithShape="0">
              <a:srgbClr val="000000">
                <a:alpha val="15000"/>
              </a:srgbClr>
            </a:outerShdw>
          </a:effectLst>
        </p:spPr>
        <p:txBody>
          <a:bodyPr lIns="0" tIns="0" rIns="0" bIns="0" anchor="ctr">
            <a:noAutofit/>
          </a:bodyPr>
          <a:lstStyle/>
          <a:p>
            <a:pPr algn="ctr">
              <a:lnSpc>
                <a:spcPct val="100000"/>
              </a:lnSpc>
              <a:defRPr sz="3200" spc="0">
                <a:solidFill>
                  <a:srgbClr val="FFFFFF"/>
                </a:solidFill>
                <a:latin typeface="Roboto Light"/>
                <a:ea typeface="Roboto Light"/>
                <a:cs typeface="Roboto Light"/>
                <a:sym typeface="Roboto Light"/>
              </a:defRPr>
            </a:pPr>
            <a:endParaRPr/>
          </a:p>
        </p:txBody>
      </p:sp>
    </p:spTree>
    <p:extLst>
      <p:ext uri="{BB962C8B-B14F-4D97-AF65-F5344CB8AC3E}">
        <p14:creationId xmlns:p14="http://schemas.microsoft.com/office/powerpoint/2010/main" val="37230965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5 Images 6">
    <p:spTree>
      <p:nvGrpSpPr>
        <p:cNvPr id="1" name=""/>
        <p:cNvGrpSpPr/>
        <p:nvPr/>
      </p:nvGrpSpPr>
      <p:grpSpPr>
        <a:xfrm>
          <a:off x="0" y="0"/>
          <a:ext cx="0" cy="0"/>
          <a:chOff x="0" y="0"/>
          <a:chExt cx="0" cy="0"/>
        </a:xfrm>
      </p:grpSpPr>
      <p:sp>
        <p:nvSpPr>
          <p:cNvPr id="664" name="Insert Picture Here.png"/>
          <p:cNvSpPr>
            <a:spLocks noGrp="1"/>
          </p:cNvSpPr>
          <p:nvPr>
            <p:ph type="pic" sz="half" idx="13"/>
          </p:nvPr>
        </p:nvSpPr>
        <p:spPr>
          <a:xfrm>
            <a:off x="476250" y="635000"/>
            <a:ext cx="5476875" cy="2794000"/>
          </a:xfrm>
          <a:prstGeom prst="rect">
            <a:avLst/>
          </a:prstGeom>
        </p:spPr>
        <p:txBody>
          <a:bodyPr lIns="91439" tIns="45719" rIns="91439" bIns="45719">
            <a:noAutofit/>
          </a:bodyPr>
          <a:lstStyle/>
          <a:p>
            <a:endParaRPr/>
          </a:p>
        </p:txBody>
      </p:sp>
      <p:sp>
        <p:nvSpPr>
          <p:cNvPr id="665" name="Insert Picture Here.png"/>
          <p:cNvSpPr>
            <a:spLocks noGrp="1"/>
          </p:cNvSpPr>
          <p:nvPr>
            <p:ph type="pic" sz="quarter" idx="14"/>
          </p:nvPr>
        </p:nvSpPr>
        <p:spPr>
          <a:xfrm>
            <a:off x="5953125" y="635000"/>
            <a:ext cx="2714625" cy="2794000"/>
          </a:xfrm>
          <a:prstGeom prst="rect">
            <a:avLst/>
          </a:prstGeom>
        </p:spPr>
        <p:txBody>
          <a:bodyPr lIns="91439" tIns="45719" rIns="91439" bIns="45719">
            <a:noAutofit/>
          </a:bodyPr>
          <a:lstStyle/>
          <a:p>
            <a:endParaRPr/>
          </a:p>
        </p:txBody>
      </p:sp>
      <p:sp>
        <p:nvSpPr>
          <p:cNvPr id="666" name="Insert Picture Here.png"/>
          <p:cNvSpPr>
            <a:spLocks noGrp="1"/>
          </p:cNvSpPr>
          <p:nvPr>
            <p:ph type="pic" sz="quarter" idx="15"/>
          </p:nvPr>
        </p:nvSpPr>
        <p:spPr>
          <a:xfrm>
            <a:off x="476250" y="3429000"/>
            <a:ext cx="2714625" cy="2794000"/>
          </a:xfrm>
          <a:prstGeom prst="rect">
            <a:avLst/>
          </a:prstGeom>
        </p:spPr>
        <p:txBody>
          <a:bodyPr lIns="91439" tIns="45719" rIns="91439" bIns="45719">
            <a:noAutofit/>
          </a:bodyPr>
          <a:lstStyle/>
          <a:p>
            <a:endParaRPr/>
          </a:p>
        </p:txBody>
      </p:sp>
      <p:sp>
        <p:nvSpPr>
          <p:cNvPr id="667" name="Insert Picture Here.png"/>
          <p:cNvSpPr>
            <a:spLocks noGrp="1"/>
          </p:cNvSpPr>
          <p:nvPr>
            <p:ph type="pic" sz="quarter" idx="16"/>
          </p:nvPr>
        </p:nvSpPr>
        <p:spPr>
          <a:xfrm>
            <a:off x="5953125" y="3429000"/>
            <a:ext cx="2714625" cy="2794000"/>
          </a:xfrm>
          <a:prstGeom prst="rect">
            <a:avLst/>
          </a:prstGeom>
        </p:spPr>
        <p:txBody>
          <a:bodyPr lIns="91439" tIns="45719" rIns="91439" bIns="45719">
            <a:noAutofit/>
          </a:bodyPr>
          <a:lstStyle/>
          <a:p>
            <a:endParaRPr/>
          </a:p>
        </p:txBody>
      </p:sp>
      <p:sp>
        <p:nvSpPr>
          <p:cNvPr id="668" name="Insert Picture Here.png"/>
          <p:cNvSpPr>
            <a:spLocks noGrp="1"/>
          </p:cNvSpPr>
          <p:nvPr>
            <p:ph type="pic" sz="quarter" idx="17"/>
          </p:nvPr>
        </p:nvSpPr>
        <p:spPr>
          <a:xfrm>
            <a:off x="3190875" y="3429000"/>
            <a:ext cx="2762250" cy="2794000"/>
          </a:xfrm>
          <a:prstGeom prst="rect">
            <a:avLst/>
          </a:prstGeom>
        </p:spPr>
        <p:txBody>
          <a:bodyPr lIns="91439" tIns="45719" rIns="91439" bIns="45719">
            <a:noAutofit/>
          </a:bodyPr>
          <a:lstStyle/>
          <a:p>
            <a:endParaRPr/>
          </a:p>
        </p:txBody>
      </p:sp>
    </p:spTree>
    <p:extLst>
      <p:ext uri="{BB962C8B-B14F-4D97-AF65-F5344CB8AC3E}">
        <p14:creationId xmlns:p14="http://schemas.microsoft.com/office/powerpoint/2010/main" val="2098786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41202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Slide #0">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7056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74290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62762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4554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3/23/2020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621021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3/23/2020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912121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3/23/2020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796185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3/23/2020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085146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3/23/2020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933264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72031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B08F5A-3FA7-4FA7-899E-CA806D9F1AA9}"/>
              </a:ext>
            </a:extLst>
          </p:cNvPr>
          <p:cNvSpPr>
            <a:spLocks noGrp="1"/>
          </p:cNvSpPr>
          <p:nvPr>
            <p:ph type="dt" sz="half" idx="10"/>
          </p:nvPr>
        </p:nvSpPr>
        <p:spPr>
          <a:xfrm>
            <a:off x="628650" y="6356350"/>
            <a:ext cx="2057400" cy="365125"/>
          </a:xfrm>
          <a:prstGeom prst="rect">
            <a:avLst/>
          </a:prstGeom>
        </p:spPr>
        <p:txBody>
          <a:bodyPr/>
          <a:lstStyle>
            <a:lvl1pPr>
              <a:defRPr>
                <a:latin typeface="Calibri" charset="0"/>
              </a:defRPr>
            </a:lvl1pPr>
          </a:lstStyle>
          <a:p>
            <a:pPr>
              <a:defRPr/>
            </a:pPr>
            <a:fld id="{A35B75AC-21CF-4736-802A-2F06F214FB05}" type="datetimeFigureOut">
              <a:rPr lang="en-US"/>
              <a:pPr>
                <a:defRPr/>
              </a:pPr>
              <a:t>3/23/2020</a:t>
            </a:fld>
            <a:endParaRPr lang="en-US"/>
          </a:p>
        </p:txBody>
      </p:sp>
      <p:sp>
        <p:nvSpPr>
          <p:cNvPr id="5" name="Footer Placeholder 4">
            <a:extLst>
              <a:ext uri="{FF2B5EF4-FFF2-40B4-BE49-F238E27FC236}">
                <a16:creationId xmlns:a16="http://schemas.microsoft.com/office/drawing/2014/main" id="{F8BAF478-39BD-4180-835F-3B708D59BCA6}"/>
              </a:ext>
            </a:extLst>
          </p:cNvPr>
          <p:cNvSpPr>
            <a:spLocks noGrp="1"/>
          </p:cNvSpPr>
          <p:nvPr>
            <p:ph type="ftr" sz="quarter" idx="11"/>
          </p:nvPr>
        </p:nvSpPr>
        <p:spPr>
          <a:xfrm>
            <a:off x="3028950" y="6356350"/>
            <a:ext cx="3086100" cy="365125"/>
          </a:xfrm>
          <a:prstGeom prst="rect">
            <a:avLst/>
          </a:prstGeom>
        </p:spPr>
        <p:txBody>
          <a:bodyPr/>
          <a:lstStyle>
            <a:lvl1pPr>
              <a:defRPr>
                <a:latin typeface="Calibri" charset="0"/>
              </a:defRPr>
            </a:lvl1pPr>
          </a:lstStyle>
          <a:p>
            <a:pPr>
              <a:defRPr/>
            </a:pPr>
            <a:endParaRPr lang="en-US"/>
          </a:p>
        </p:txBody>
      </p:sp>
      <p:sp>
        <p:nvSpPr>
          <p:cNvPr id="6" name="Slide Number Placeholder 5">
            <a:extLst>
              <a:ext uri="{FF2B5EF4-FFF2-40B4-BE49-F238E27FC236}">
                <a16:creationId xmlns:a16="http://schemas.microsoft.com/office/drawing/2014/main" id="{AC5F1889-37B6-4C30-98E9-FECDBFC9AFC2}"/>
              </a:ext>
            </a:extLst>
          </p:cNvPr>
          <p:cNvSpPr>
            <a:spLocks noGrp="1"/>
          </p:cNvSpPr>
          <p:nvPr>
            <p:ph type="sldNum" sz="quarter" idx="12"/>
          </p:nvPr>
        </p:nvSpPr>
        <p:spPr>
          <a:xfrm>
            <a:off x="6457950" y="6356350"/>
            <a:ext cx="20574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57DF38F1-766C-4B87-802A-0A9FB34E898E}" type="slidenum">
              <a:rPr lang="en-US" altLang="en-US"/>
              <a:pPr/>
              <a:t>‹#›</a:t>
            </a:fld>
            <a:endParaRPr lang="en-US" altLang="en-US"/>
          </a:p>
        </p:txBody>
      </p:sp>
    </p:spTree>
    <p:extLst>
      <p:ext uri="{BB962C8B-B14F-4D97-AF65-F5344CB8AC3E}">
        <p14:creationId xmlns:p14="http://schemas.microsoft.com/office/powerpoint/2010/main" val="4526840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95072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866098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254050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C4900EF9-D8CB-4CFA-99A1-1D4DCA0FC725}"/>
              </a:ext>
            </a:extLst>
          </p:cNvPr>
          <p:cNvSpPr>
            <a:spLocks noGrp="1"/>
          </p:cNvSpPr>
          <p:nvPr>
            <p:ph type="dt" sz="half" idx="10"/>
          </p:nvPr>
        </p:nvSpPr>
        <p:spPr>
          <a:xfrm>
            <a:off x="628650" y="6356350"/>
            <a:ext cx="2057400" cy="365125"/>
          </a:xfrm>
          <a:prstGeom prst="rect">
            <a:avLst/>
          </a:prstGeom>
        </p:spPr>
        <p:txBody>
          <a:bodyPr/>
          <a:lstStyle>
            <a:lvl1pPr>
              <a:defRPr>
                <a:latin typeface="Calibri" charset="0"/>
              </a:defRPr>
            </a:lvl1pPr>
          </a:lstStyle>
          <a:p>
            <a:pPr>
              <a:defRPr/>
            </a:pPr>
            <a:fld id="{AEC8F27C-F24D-4A72-9A66-7593217F3F2E}" type="datetimeFigureOut">
              <a:rPr lang="en-US"/>
              <a:pPr>
                <a:defRPr/>
              </a:pPr>
              <a:t>3/23/2020</a:t>
            </a:fld>
            <a:endParaRPr lang="en-US"/>
          </a:p>
        </p:txBody>
      </p:sp>
      <p:sp>
        <p:nvSpPr>
          <p:cNvPr id="6" name="Footer Placeholder 4">
            <a:extLst>
              <a:ext uri="{FF2B5EF4-FFF2-40B4-BE49-F238E27FC236}">
                <a16:creationId xmlns:a16="http://schemas.microsoft.com/office/drawing/2014/main" id="{81FBF6AC-95EC-476C-9CF9-90CFB1376318}"/>
              </a:ext>
            </a:extLst>
          </p:cNvPr>
          <p:cNvSpPr>
            <a:spLocks noGrp="1"/>
          </p:cNvSpPr>
          <p:nvPr>
            <p:ph type="ftr" sz="quarter" idx="11"/>
          </p:nvPr>
        </p:nvSpPr>
        <p:spPr>
          <a:xfrm>
            <a:off x="3028950" y="6356350"/>
            <a:ext cx="3086100" cy="365125"/>
          </a:xfrm>
          <a:prstGeom prst="rect">
            <a:avLst/>
          </a:prstGeom>
        </p:spPr>
        <p:txBody>
          <a:bodyPr/>
          <a:lstStyle>
            <a:lvl1pPr>
              <a:defRPr>
                <a:latin typeface="Calibri" charset="0"/>
              </a:defRPr>
            </a:lvl1pPr>
          </a:lstStyle>
          <a:p>
            <a:pPr>
              <a:defRPr/>
            </a:pPr>
            <a:endParaRPr lang="en-US"/>
          </a:p>
        </p:txBody>
      </p:sp>
      <p:sp>
        <p:nvSpPr>
          <p:cNvPr id="7" name="Slide Number Placeholder 5">
            <a:extLst>
              <a:ext uri="{FF2B5EF4-FFF2-40B4-BE49-F238E27FC236}">
                <a16:creationId xmlns:a16="http://schemas.microsoft.com/office/drawing/2014/main" id="{0ED8E2A9-CC0A-4A7A-BC60-BAA0E620ACBC}"/>
              </a:ext>
            </a:extLst>
          </p:cNvPr>
          <p:cNvSpPr>
            <a:spLocks noGrp="1"/>
          </p:cNvSpPr>
          <p:nvPr>
            <p:ph type="sldNum" sz="quarter" idx="12"/>
          </p:nvPr>
        </p:nvSpPr>
        <p:spPr>
          <a:xfrm>
            <a:off x="6457950" y="6356350"/>
            <a:ext cx="20574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9FCCAE49-5607-4C68-9DD5-26FFAA603028}" type="slidenum">
              <a:rPr lang="en-US" altLang="en-US"/>
              <a:pPr/>
              <a:t>‹#›</a:t>
            </a:fld>
            <a:endParaRPr lang="en-US" altLang="en-US"/>
          </a:p>
        </p:txBody>
      </p:sp>
    </p:spTree>
    <p:extLst>
      <p:ext uri="{BB962C8B-B14F-4D97-AF65-F5344CB8AC3E}">
        <p14:creationId xmlns:p14="http://schemas.microsoft.com/office/powerpoint/2010/main" val="1477517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84E68CFB-71E2-4060-82F8-D680B42CC94E}"/>
              </a:ext>
            </a:extLst>
          </p:cNvPr>
          <p:cNvSpPr>
            <a:spLocks noGrp="1"/>
          </p:cNvSpPr>
          <p:nvPr>
            <p:ph type="dt" sz="half" idx="10"/>
          </p:nvPr>
        </p:nvSpPr>
        <p:spPr>
          <a:xfrm>
            <a:off x="628650" y="6356350"/>
            <a:ext cx="2057400" cy="365125"/>
          </a:xfrm>
          <a:prstGeom prst="rect">
            <a:avLst/>
          </a:prstGeom>
        </p:spPr>
        <p:txBody>
          <a:bodyPr/>
          <a:lstStyle>
            <a:lvl1pPr>
              <a:defRPr>
                <a:latin typeface="Calibri" charset="0"/>
              </a:defRPr>
            </a:lvl1pPr>
          </a:lstStyle>
          <a:p>
            <a:pPr>
              <a:defRPr/>
            </a:pPr>
            <a:fld id="{7057029B-FD05-4E14-8FF9-27E743B0E637}" type="datetimeFigureOut">
              <a:rPr lang="en-US"/>
              <a:pPr>
                <a:defRPr/>
              </a:pPr>
              <a:t>3/23/2020</a:t>
            </a:fld>
            <a:endParaRPr lang="en-US"/>
          </a:p>
        </p:txBody>
      </p:sp>
      <p:sp>
        <p:nvSpPr>
          <p:cNvPr id="8" name="Footer Placeholder 4">
            <a:extLst>
              <a:ext uri="{FF2B5EF4-FFF2-40B4-BE49-F238E27FC236}">
                <a16:creationId xmlns:a16="http://schemas.microsoft.com/office/drawing/2014/main" id="{9B74FED5-6D66-4785-A401-F964BF7A6907}"/>
              </a:ext>
            </a:extLst>
          </p:cNvPr>
          <p:cNvSpPr>
            <a:spLocks noGrp="1"/>
          </p:cNvSpPr>
          <p:nvPr>
            <p:ph type="ftr" sz="quarter" idx="11"/>
          </p:nvPr>
        </p:nvSpPr>
        <p:spPr>
          <a:xfrm>
            <a:off x="3028950" y="6356350"/>
            <a:ext cx="3086100" cy="365125"/>
          </a:xfrm>
          <a:prstGeom prst="rect">
            <a:avLst/>
          </a:prstGeom>
        </p:spPr>
        <p:txBody>
          <a:bodyPr/>
          <a:lstStyle>
            <a:lvl1pPr>
              <a:defRPr>
                <a:latin typeface="Calibri" charset="0"/>
              </a:defRPr>
            </a:lvl1pPr>
          </a:lstStyle>
          <a:p>
            <a:pPr>
              <a:defRPr/>
            </a:pPr>
            <a:endParaRPr lang="en-US"/>
          </a:p>
        </p:txBody>
      </p:sp>
      <p:sp>
        <p:nvSpPr>
          <p:cNvPr id="9" name="Slide Number Placeholder 5">
            <a:extLst>
              <a:ext uri="{FF2B5EF4-FFF2-40B4-BE49-F238E27FC236}">
                <a16:creationId xmlns:a16="http://schemas.microsoft.com/office/drawing/2014/main" id="{E3837C93-2435-4352-9D74-6AD7755E4B29}"/>
              </a:ext>
            </a:extLst>
          </p:cNvPr>
          <p:cNvSpPr>
            <a:spLocks noGrp="1"/>
          </p:cNvSpPr>
          <p:nvPr>
            <p:ph type="sldNum" sz="quarter" idx="12"/>
          </p:nvPr>
        </p:nvSpPr>
        <p:spPr>
          <a:xfrm>
            <a:off x="6457950" y="6356350"/>
            <a:ext cx="20574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9C31A7CF-E8E5-4DA6-A408-A511440293E8}" type="slidenum">
              <a:rPr lang="en-US" altLang="en-US"/>
              <a:pPr/>
              <a:t>‹#›</a:t>
            </a:fld>
            <a:endParaRPr lang="en-US" altLang="en-US"/>
          </a:p>
        </p:txBody>
      </p:sp>
    </p:spTree>
    <p:extLst>
      <p:ext uri="{BB962C8B-B14F-4D97-AF65-F5344CB8AC3E}">
        <p14:creationId xmlns:p14="http://schemas.microsoft.com/office/powerpoint/2010/main" val="19426154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680F02F2-6A2E-4119-9F1D-8A1F66CEB996}"/>
              </a:ext>
            </a:extLst>
          </p:cNvPr>
          <p:cNvSpPr>
            <a:spLocks noGrp="1"/>
          </p:cNvSpPr>
          <p:nvPr>
            <p:ph type="dt" sz="half" idx="10"/>
          </p:nvPr>
        </p:nvSpPr>
        <p:spPr>
          <a:xfrm>
            <a:off x="628650" y="6356350"/>
            <a:ext cx="2057400" cy="365125"/>
          </a:xfrm>
          <a:prstGeom prst="rect">
            <a:avLst/>
          </a:prstGeom>
        </p:spPr>
        <p:txBody>
          <a:bodyPr/>
          <a:lstStyle>
            <a:lvl1pPr>
              <a:defRPr>
                <a:latin typeface="Calibri" charset="0"/>
              </a:defRPr>
            </a:lvl1pPr>
          </a:lstStyle>
          <a:p>
            <a:pPr>
              <a:defRPr/>
            </a:pPr>
            <a:fld id="{9CE60311-DBF2-4E17-A484-21B614E9F016}" type="datetimeFigureOut">
              <a:rPr lang="en-US"/>
              <a:pPr>
                <a:defRPr/>
              </a:pPr>
              <a:t>3/23/2020</a:t>
            </a:fld>
            <a:endParaRPr lang="en-US"/>
          </a:p>
        </p:txBody>
      </p:sp>
      <p:sp>
        <p:nvSpPr>
          <p:cNvPr id="4" name="Footer Placeholder 4">
            <a:extLst>
              <a:ext uri="{FF2B5EF4-FFF2-40B4-BE49-F238E27FC236}">
                <a16:creationId xmlns:a16="http://schemas.microsoft.com/office/drawing/2014/main" id="{0AEFB6E1-6B6D-4370-B582-E2816879CCA8}"/>
              </a:ext>
            </a:extLst>
          </p:cNvPr>
          <p:cNvSpPr>
            <a:spLocks noGrp="1"/>
          </p:cNvSpPr>
          <p:nvPr>
            <p:ph type="ftr" sz="quarter" idx="11"/>
          </p:nvPr>
        </p:nvSpPr>
        <p:spPr>
          <a:xfrm>
            <a:off x="3028950" y="6356350"/>
            <a:ext cx="3086100" cy="365125"/>
          </a:xfrm>
          <a:prstGeom prst="rect">
            <a:avLst/>
          </a:prstGeom>
        </p:spPr>
        <p:txBody>
          <a:bodyPr/>
          <a:lstStyle>
            <a:lvl1pPr>
              <a:defRPr>
                <a:latin typeface="Calibri" charset="0"/>
              </a:defRPr>
            </a:lvl1pPr>
          </a:lstStyle>
          <a:p>
            <a:pPr>
              <a:defRPr/>
            </a:pPr>
            <a:endParaRPr lang="en-US"/>
          </a:p>
        </p:txBody>
      </p:sp>
      <p:sp>
        <p:nvSpPr>
          <p:cNvPr id="5" name="Slide Number Placeholder 5">
            <a:extLst>
              <a:ext uri="{FF2B5EF4-FFF2-40B4-BE49-F238E27FC236}">
                <a16:creationId xmlns:a16="http://schemas.microsoft.com/office/drawing/2014/main" id="{8C0C71F3-B268-47EB-B7E3-605CD093F073}"/>
              </a:ext>
            </a:extLst>
          </p:cNvPr>
          <p:cNvSpPr>
            <a:spLocks noGrp="1"/>
          </p:cNvSpPr>
          <p:nvPr>
            <p:ph type="sldNum" sz="quarter" idx="12"/>
          </p:nvPr>
        </p:nvSpPr>
        <p:spPr>
          <a:xfrm>
            <a:off x="6457950" y="6356350"/>
            <a:ext cx="20574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39666F4A-5932-4CB1-998A-F2800CFF19F9}" type="slidenum">
              <a:rPr lang="en-US" altLang="en-US"/>
              <a:pPr/>
              <a:t>‹#›</a:t>
            </a:fld>
            <a:endParaRPr lang="en-US" altLang="en-US"/>
          </a:p>
        </p:txBody>
      </p:sp>
    </p:spTree>
    <p:extLst>
      <p:ext uri="{BB962C8B-B14F-4D97-AF65-F5344CB8AC3E}">
        <p14:creationId xmlns:p14="http://schemas.microsoft.com/office/powerpoint/2010/main" val="3962481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1CA6A02-B90E-47B9-93C7-023ED82A12CD}"/>
              </a:ext>
            </a:extLst>
          </p:cNvPr>
          <p:cNvSpPr>
            <a:spLocks noGrp="1"/>
          </p:cNvSpPr>
          <p:nvPr>
            <p:ph type="dt" sz="half" idx="10"/>
          </p:nvPr>
        </p:nvSpPr>
        <p:spPr>
          <a:xfrm>
            <a:off x="628650" y="6356350"/>
            <a:ext cx="2057400" cy="365125"/>
          </a:xfrm>
          <a:prstGeom prst="rect">
            <a:avLst/>
          </a:prstGeom>
        </p:spPr>
        <p:txBody>
          <a:bodyPr/>
          <a:lstStyle>
            <a:lvl1pPr>
              <a:defRPr>
                <a:latin typeface="Calibri" charset="0"/>
              </a:defRPr>
            </a:lvl1pPr>
          </a:lstStyle>
          <a:p>
            <a:pPr>
              <a:defRPr/>
            </a:pPr>
            <a:fld id="{47101B1A-EA72-41CF-9136-120134CD1FAC}" type="datetimeFigureOut">
              <a:rPr lang="en-US"/>
              <a:pPr>
                <a:defRPr/>
              </a:pPr>
              <a:t>3/23/2020</a:t>
            </a:fld>
            <a:endParaRPr lang="en-US"/>
          </a:p>
        </p:txBody>
      </p:sp>
      <p:sp>
        <p:nvSpPr>
          <p:cNvPr id="3" name="Footer Placeholder 4">
            <a:extLst>
              <a:ext uri="{FF2B5EF4-FFF2-40B4-BE49-F238E27FC236}">
                <a16:creationId xmlns:a16="http://schemas.microsoft.com/office/drawing/2014/main" id="{6AFF8772-37E7-423F-89D5-8958C81D1E55}"/>
              </a:ext>
            </a:extLst>
          </p:cNvPr>
          <p:cNvSpPr>
            <a:spLocks noGrp="1"/>
          </p:cNvSpPr>
          <p:nvPr>
            <p:ph type="ftr" sz="quarter" idx="11"/>
          </p:nvPr>
        </p:nvSpPr>
        <p:spPr>
          <a:xfrm>
            <a:off x="3028950" y="6356350"/>
            <a:ext cx="3086100" cy="365125"/>
          </a:xfrm>
          <a:prstGeom prst="rect">
            <a:avLst/>
          </a:prstGeom>
        </p:spPr>
        <p:txBody>
          <a:bodyPr/>
          <a:lstStyle>
            <a:lvl1pPr>
              <a:defRPr>
                <a:latin typeface="Calibri" charset="0"/>
              </a:defRPr>
            </a:lvl1pPr>
          </a:lstStyle>
          <a:p>
            <a:pPr>
              <a:defRPr/>
            </a:pPr>
            <a:endParaRPr lang="en-US"/>
          </a:p>
        </p:txBody>
      </p:sp>
      <p:sp>
        <p:nvSpPr>
          <p:cNvPr id="4" name="Slide Number Placeholder 5">
            <a:extLst>
              <a:ext uri="{FF2B5EF4-FFF2-40B4-BE49-F238E27FC236}">
                <a16:creationId xmlns:a16="http://schemas.microsoft.com/office/drawing/2014/main" id="{5F889849-9E0C-4CB1-AD07-0D862655277F}"/>
              </a:ext>
            </a:extLst>
          </p:cNvPr>
          <p:cNvSpPr>
            <a:spLocks noGrp="1"/>
          </p:cNvSpPr>
          <p:nvPr>
            <p:ph type="sldNum" sz="quarter" idx="12"/>
          </p:nvPr>
        </p:nvSpPr>
        <p:spPr>
          <a:xfrm>
            <a:off x="6457950" y="6356350"/>
            <a:ext cx="20574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2574B63F-B04B-4EEA-AAB5-C089EAB809A4}" type="slidenum">
              <a:rPr lang="en-US" altLang="en-US"/>
              <a:pPr/>
              <a:t>‹#›</a:t>
            </a:fld>
            <a:endParaRPr lang="en-US" altLang="en-US"/>
          </a:p>
        </p:txBody>
      </p:sp>
    </p:spTree>
    <p:extLst>
      <p:ext uri="{BB962C8B-B14F-4D97-AF65-F5344CB8AC3E}">
        <p14:creationId xmlns:p14="http://schemas.microsoft.com/office/powerpoint/2010/main" val="3660089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BC1DF817-6B4A-469D-B94E-DCEBEE6B3F81}"/>
              </a:ext>
            </a:extLst>
          </p:cNvPr>
          <p:cNvSpPr>
            <a:spLocks noGrp="1"/>
          </p:cNvSpPr>
          <p:nvPr>
            <p:ph type="dt" sz="half" idx="10"/>
          </p:nvPr>
        </p:nvSpPr>
        <p:spPr>
          <a:xfrm>
            <a:off x="628650" y="6356350"/>
            <a:ext cx="2057400" cy="365125"/>
          </a:xfrm>
          <a:prstGeom prst="rect">
            <a:avLst/>
          </a:prstGeom>
        </p:spPr>
        <p:txBody>
          <a:bodyPr/>
          <a:lstStyle>
            <a:lvl1pPr>
              <a:defRPr>
                <a:latin typeface="Calibri" charset="0"/>
              </a:defRPr>
            </a:lvl1pPr>
          </a:lstStyle>
          <a:p>
            <a:pPr>
              <a:defRPr/>
            </a:pPr>
            <a:fld id="{50B134BA-AA49-45D8-B35E-C3D20FC7C671}" type="datetimeFigureOut">
              <a:rPr lang="en-US"/>
              <a:pPr>
                <a:defRPr/>
              </a:pPr>
              <a:t>3/23/2020</a:t>
            </a:fld>
            <a:endParaRPr lang="en-US"/>
          </a:p>
        </p:txBody>
      </p:sp>
      <p:sp>
        <p:nvSpPr>
          <p:cNvPr id="6" name="Footer Placeholder 4">
            <a:extLst>
              <a:ext uri="{FF2B5EF4-FFF2-40B4-BE49-F238E27FC236}">
                <a16:creationId xmlns:a16="http://schemas.microsoft.com/office/drawing/2014/main" id="{61C12C7C-3A9F-4A60-855A-B3A5E2B23B93}"/>
              </a:ext>
            </a:extLst>
          </p:cNvPr>
          <p:cNvSpPr>
            <a:spLocks noGrp="1"/>
          </p:cNvSpPr>
          <p:nvPr>
            <p:ph type="ftr" sz="quarter" idx="11"/>
          </p:nvPr>
        </p:nvSpPr>
        <p:spPr>
          <a:xfrm>
            <a:off x="3028950" y="6356350"/>
            <a:ext cx="3086100" cy="365125"/>
          </a:xfrm>
          <a:prstGeom prst="rect">
            <a:avLst/>
          </a:prstGeom>
        </p:spPr>
        <p:txBody>
          <a:bodyPr/>
          <a:lstStyle>
            <a:lvl1pPr>
              <a:defRPr>
                <a:latin typeface="Calibri" charset="0"/>
              </a:defRPr>
            </a:lvl1pPr>
          </a:lstStyle>
          <a:p>
            <a:pPr>
              <a:defRPr/>
            </a:pPr>
            <a:endParaRPr lang="en-US"/>
          </a:p>
        </p:txBody>
      </p:sp>
      <p:sp>
        <p:nvSpPr>
          <p:cNvPr id="7" name="Slide Number Placeholder 5">
            <a:extLst>
              <a:ext uri="{FF2B5EF4-FFF2-40B4-BE49-F238E27FC236}">
                <a16:creationId xmlns:a16="http://schemas.microsoft.com/office/drawing/2014/main" id="{733B931A-FFC8-44B7-A63D-126C15CFEA97}"/>
              </a:ext>
            </a:extLst>
          </p:cNvPr>
          <p:cNvSpPr>
            <a:spLocks noGrp="1"/>
          </p:cNvSpPr>
          <p:nvPr>
            <p:ph type="sldNum" sz="quarter" idx="12"/>
          </p:nvPr>
        </p:nvSpPr>
        <p:spPr>
          <a:xfrm>
            <a:off x="6457950" y="6356350"/>
            <a:ext cx="20574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4C628FA9-918A-4134-BBD3-10FBC478B0A0}" type="slidenum">
              <a:rPr lang="en-US" altLang="en-US"/>
              <a:pPr/>
              <a:t>‹#›</a:t>
            </a:fld>
            <a:endParaRPr lang="en-US" altLang="en-US"/>
          </a:p>
        </p:txBody>
      </p:sp>
    </p:spTree>
    <p:extLst>
      <p:ext uri="{BB962C8B-B14F-4D97-AF65-F5344CB8AC3E}">
        <p14:creationId xmlns:p14="http://schemas.microsoft.com/office/powerpoint/2010/main" val="515529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B7FBAFB5-5935-40CD-A7F3-EA8473D3F832}"/>
              </a:ext>
            </a:extLst>
          </p:cNvPr>
          <p:cNvSpPr>
            <a:spLocks noGrp="1"/>
          </p:cNvSpPr>
          <p:nvPr>
            <p:ph type="dt" sz="half" idx="10"/>
          </p:nvPr>
        </p:nvSpPr>
        <p:spPr>
          <a:xfrm>
            <a:off x="628650" y="6356350"/>
            <a:ext cx="2057400" cy="365125"/>
          </a:xfrm>
          <a:prstGeom prst="rect">
            <a:avLst/>
          </a:prstGeom>
        </p:spPr>
        <p:txBody>
          <a:bodyPr/>
          <a:lstStyle>
            <a:lvl1pPr>
              <a:defRPr>
                <a:latin typeface="Calibri" charset="0"/>
              </a:defRPr>
            </a:lvl1pPr>
          </a:lstStyle>
          <a:p>
            <a:pPr>
              <a:defRPr/>
            </a:pPr>
            <a:fld id="{3BC9CEC9-8C7D-4B02-8114-C31BDC2C69E0}" type="datetimeFigureOut">
              <a:rPr lang="en-US"/>
              <a:pPr>
                <a:defRPr/>
              </a:pPr>
              <a:t>3/23/2020</a:t>
            </a:fld>
            <a:endParaRPr lang="en-US"/>
          </a:p>
        </p:txBody>
      </p:sp>
      <p:sp>
        <p:nvSpPr>
          <p:cNvPr id="6" name="Footer Placeholder 4">
            <a:extLst>
              <a:ext uri="{FF2B5EF4-FFF2-40B4-BE49-F238E27FC236}">
                <a16:creationId xmlns:a16="http://schemas.microsoft.com/office/drawing/2014/main" id="{0798FD01-7CE0-4204-9030-2446FD637E2F}"/>
              </a:ext>
            </a:extLst>
          </p:cNvPr>
          <p:cNvSpPr>
            <a:spLocks noGrp="1"/>
          </p:cNvSpPr>
          <p:nvPr>
            <p:ph type="ftr" sz="quarter" idx="11"/>
          </p:nvPr>
        </p:nvSpPr>
        <p:spPr>
          <a:xfrm>
            <a:off x="3028950" y="6356350"/>
            <a:ext cx="3086100" cy="365125"/>
          </a:xfrm>
          <a:prstGeom prst="rect">
            <a:avLst/>
          </a:prstGeom>
        </p:spPr>
        <p:txBody>
          <a:bodyPr/>
          <a:lstStyle>
            <a:lvl1pPr>
              <a:defRPr>
                <a:latin typeface="Calibri" charset="0"/>
              </a:defRPr>
            </a:lvl1pPr>
          </a:lstStyle>
          <a:p>
            <a:pPr>
              <a:defRPr/>
            </a:pPr>
            <a:endParaRPr lang="en-US"/>
          </a:p>
        </p:txBody>
      </p:sp>
      <p:sp>
        <p:nvSpPr>
          <p:cNvPr id="7" name="Slide Number Placeholder 5">
            <a:extLst>
              <a:ext uri="{FF2B5EF4-FFF2-40B4-BE49-F238E27FC236}">
                <a16:creationId xmlns:a16="http://schemas.microsoft.com/office/drawing/2014/main" id="{ADB9FD3E-6F67-4A00-9956-C4AF8AB078CB}"/>
              </a:ext>
            </a:extLst>
          </p:cNvPr>
          <p:cNvSpPr>
            <a:spLocks noGrp="1"/>
          </p:cNvSpPr>
          <p:nvPr>
            <p:ph type="sldNum" sz="quarter" idx="12"/>
          </p:nvPr>
        </p:nvSpPr>
        <p:spPr>
          <a:xfrm>
            <a:off x="6457950" y="6356350"/>
            <a:ext cx="20574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55A621F6-6618-4AC9-AC70-2915F8BB1AC3}" type="slidenum">
              <a:rPr lang="en-US" altLang="en-US"/>
              <a:pPr/>
              <a:t>‹#›</a:t>
            </a:fld>
            <a:endParaRPr lang="en-US" altLang="en-US"/>
          </a:p>
        </p:txBody>
      </p:sp>
    </p:spTree>
    <p:extLst>
      <p:ext uri="{BB962C8B-B14F-4D97-AF65-F5344CB8AC3E}">
        <p14:creationId xmlns:p14="http://schemas.microsoft.com/office/powerpoint/2010/main" val="2227754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3.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4C0BDBD-7634-4F29-B3FC-36F4281C90C3}"/>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25" r:id="rId1"/>
    <p:sldLayoutId id="2147483724"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charset="0"/>
        </a:defRPr>
      </a:lvl2pPr>
      <a:lvl3pPr algn="l" rtl="0" eaLnBrk="0" fontAlgn="base" hangingPunct="0">
        <a:lnSpc>
          <a:spcPct val="90000"/>
        </a:lnSpc>
        <a:spcBef>
          <a:spcPct val="0"/>
        </a:spcBef>
        <a:spcAft>
          <a:spcPct val="0"/>
        </a:spcAft>
        <a:defRPr sz="4400">
          <a:solidFill>
            <a:schemeClr val="tx1"/>
          </a:solidFill>
          <a:latin typeface="Calibri Light" charset="0"/>
        </a:defRPr>
      </a:lvl3pPr>
      <a:lvl4pPr algn="l" rtl="0" eaLnBrk="0" fontAlgn="base" hangingPunct="0">
        <a:lnSpc>
          <a:spcPct val="90000"/>
        </a:lnSpc>
        <a:spcBef>
          <a:spcPct val="0"/>
        </a:spcBef>
        <a:spcAft>
          <a:spcPct val="0"/>
        </a:spcAft>
        <a:defRPr sz="4400">
          <a:solidFill>
            <a:schemeClr val="tx1"/>
          </a:solidFill>
          <a:latin typeface="Calibri Light" charset="0"/>
        </a:defRPr>
      </a:lvl4pPr>
      <a:lvl5pPr algn="l" rtl="0" eaLnBrk="0" fontAlgn="base" hangingPunct="0">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itle Text"/>
          <p:cNvSpPr txBox="1">
            <a:spLocks noGrp="1"/>
          </p:cNvSpPr>
          <p:nvPr>
            <p:ph type="title"/>
          </p:nvPr>
        </p:nvSpPr>
        <p:spPr>
          <a:xfrm>
            <a:off x="666750" y="1149350"/>
            <a:ext cx="7810500" cy="23241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b">
            <a:normAutofit/>
          </a:bodyPr>
          <a:lstStyle/>
          <a:p>
            <a:r>
              <a:t>Title Text</a:t>
            </a:r>
          </a:p>
        </p:txBody>
      </p:sp>
      <p:sp>
        <p:nvSpPr>
          <p:cNvPr id="4" name="Body Level One…"/>
          <p:cNvSpPr txBox="1">
            <a:spLocks noGrp="1"/>
          </p:cNvSpPr>
          <p:nvPr>
            <p:ph type="body" idx="1"/>
          </p:nvPr>
        </p:nvSpPr>
        <p:spPr>
          <a:xfrm>
            <a:off x="666750" y="3536950"/>
            <a:ext cx="7810500" cy="79375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103783319"/>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Lst>
  <p:txStyles>
    <p:titleStyle>
      <a:lvl1pPr marL="0" marR="0" indent="0" algn="l" defTabSz="309563" rtl="0" latinLnBrk="0">
        <a:lnSpc>
          <a:spcPct val="90000"/>
        </a:lnSpc>
        <a:spcBef>
          <a:spcPts val="0"/>
        </a:spcBef>
        <a:spcAft>
          <a:spcPts val="0"/>
        </a:spcAft>
        <a:buClrTx/>
        <a:buSzTx/>
        <a:buFontTx/>
        <a:buNone/>
        <a:tabLst/>
        <a:defRPr sz="1875" b="0" i="0" u="none" strike="noStrike" cap="all" spc="56" baseline="0">
          <a:ln>
            <a:noFill/>
          </a:ln>
          <a:solidFill>
            <a:srgbClr val="000000"/>
          </a:solidFill>
          <a:uFillTx/>
          <a:latin typeface="+mn-lt"/>
          <a:ea typeface="+mn-ea"/>
          <a:cs typeface="+mn-cs"/>
          <a:sym typeface="Roboto Bold"/>
        </a:defRPr>
      </a:lvl1pPr>
      <a:lvl2pPr marL="0" marR="0" indent="85725" algn="l" defTabSz="309563" rtl="0" latinLnBrk="0">
        <a:lnSpc>
          <a:spcPct val="90000"/>
        </a:lnSpc>
        <a:spcBef>
          <a:spcPts val="0"/>
        </a:spcBef>
        <a:spcAft>
          <a:spcPts val="0"/>
        </a:spcAft>
        <a:buClrTx/>
        <a:buSzTx/>
        <a:buFontTx/>
        <a:buNone/>
        <a:tabLst/>
        <a:defRPr sz="1875" b="0" i="0" u="none" strike="noStrike" cap="all" spc="56" baseline="0">
          <a:ln>
            <a:noFill/>
          </a:ln>
          <a:solidFill>
            <a:srgbClr val="000000"/>
          </a:solidFill>
          <a:uFillTx/>
          <a:latin typeface="+mn-lt"/>
          <a:ea typeface="+mn-ea"/>
          <a:cs typeface="+mn-cs"/>
          <a:sym typeface="Roboto Bold"/>
        </a:defRPr>
      </a:lvl2pPr>
      <a:lvl3pPr marL="0" marR="0" indent="171450" algn="l" defTabSz="309563" rtl="0" latinLnBrk="0">
        <a:lnSpc>
          <a:spcPct val="90000"/>
        </a:lnSpc>
        <a:spcBef>
          <a:spcPts val="0"/>
        </a:spcBef>
        <a:spcAft>
          <a:spcPts val="0"/>
        </a:spcAft>
        <a:buClrTx/>
        <a:buSzTx/>
        <a:buFontTx/>
        <a:buNone/>
        <a:tabLst/>
        <a:defRPr sz="1875" b="0" i="0" u="none" strike="noStrike" cap="all" spc="56" baseline="0">
          <a:ln>
            <a:noFill/>
          </a:ln>
          <a:solidFill>
            <a:srgbClr val="000000"/>
          </a:solidFill>
          <a:uFillTx/>
          <a:latin typeface="+mn-lt"/>
          <a:ea typeface="+mn-ea"/>
          <a:cs typeface="+mn-cs"/>
          <a:sym typeface="Roboto Bold"/>
        </a:defRPr>
      </a:lvl3pPr>
      <a:lvl4pPr marL="0" marR="0" indent="257175" algn="l" defTabSz="309563" rtl="0" latinLnBrk="0">
        <a:lnSpc>
          <a:spcPct val="90000"/>
        </a:lnSpc>
        <a:spcBef>
          <a:spcPts val="0"/>
        </a:spcBef>
        <a:spcAft>
          <a:spcPts val="0"/>
        </a:spcAft>
        <a:buClrTx/>
        <a:buSzTx/>
        <a:buFontTx/>
        <a:buNone/>
        <a:tabLst/>
        <a:defRPr sz="1875" b="0" i="0" u="none" strike="noStrike" cap="all" spc="56" baseline="0">
          <a:ln>
            <a:noFill/>
          </a:ln>
          <a:solidFill>
            <a:srgbClr val="000000"/>
          </a:solidFill>
          <a:uFillTx/>
          <a:latin typeface="+mn-lt"/>
          <a:ea typeface="+mn-ea"/>
          <a:cs typeface="+mn-cs"/>
          <a:sym typeface="Roboto Bold"/>
        </a:defRPr>
      </a:lvl4pPr>
      <a:lvl5pPr marL="0" marR="0" indent="342900" algn="l" defTabSz="309563" rtl="0" latinLnBrk="0">
        <a:lnSpc>
          <a:spcPct val="90000"/>
        </a:lnSpc>
        <a:spcBef>
          <a:spcPts val="0"/>
        </a:spcBef>
        <a:spcAft>
          <a:spcPts val="0"/>
        </a:spcAft>
        <a:buClrTx/>
        <a:buSzTx/>
        <a:buFontTx/>
        <a:buNone/>
        <a:tabLst/>
        <a:defRPr sz="1875" b="0" i="0" u="none" strike="noStrike" cap="all" spc="56" baseline="0">
          <a:ln>
            <a:noFill/>
          </a:ln>
          <a:solidFill>
            <a:srgbClr val="000000"/>
          </a:solidFill>
          <a:uFillTx/>
          <a:latin typeface="+mn-lt"/>
          <a:ea typeface="+mn-ea"/>
          <a:cs typeface="+mn-cs"/>
          <a:sym typeface="Roboto Bold"/>
        </a:defRPr>
      </a:lvl5pPr>
      <a:lvl6pPr marL="0" marR="0" indent="428625" algn="l" defTabSz="309563" rtl="0" latinLnBrk="0">
        <a:lnSpc>
          <a:spcPct val="90000"/>
        </a:lnSpc>
        <a:spcBef>
          <a:spcPts val="0"/>
        </a:spcBef>
        <a:spcAft>
          <a:spcPts val="0"/>
        </a:spcAft>
        <a:buClrTx/>
        <a:buSzTx/>
        <a:buFontTx/>
        <a:buNone/>
        <a:tabLst/>
        <a:defRPr sz="1875" b="0" i="0" u="none" strike="noStrike" cap="all" spc="56" baseline="0">
          <a:ln>
            <a:noFill/>
          </a:ln>
          <a:solidFill>
            <a:srgbClr val="000000"/>
          </a:solidFill>
          <a:uFillTx/>
          <a:latin typeface="+mn-lt"/>
          <a:ea typeface="+mn-ea"/>
          <a:cs typeface="+mn-cs"/>
          <a:sym typeface="Roboto Bold"/>
        </a:defRPr>
      </a:lvl6pPr>
      <a:lvl7pPr marL="0" marR="0" indent="514350" algn="l" defTabSz="309563" rtl="0" latinLnBrk="0">
        <a:lnSpc>
          <a:spcPct val="90000"/>
        </a:lnSpc>
        <a:spcBef>
          <a:spcPts val="0"/>
        </a:spcBef>
        <a:spcAft>
          <a:spcPts val="0"/>
        </a:spcAft>
        <a:buClrTx/>
        <a:buSzTx/>
        <a:buFontTx/>
        <a:buNone/>
        <a:tabLst/>
        <a:defRPr sz="1875" b="0" i="0" u="none" strike="noStrike" cap="all" spc="56" baseline="0">
          <a:ln>
            <a:noFill/>
          </a:ln>
          <a:solidFill>
            <a:srgbClr val="000000"/>
          </a:solidFill>
          <a:uFillTx/>
          <a:latin typeface="+mn-lt"/>
          <a:ea typeface="+mn-ea"/>
          <a:cs typeface="+mn-cs"/>
          <a:sym typeface="Roboto Bold"/>
        </a:defRPr>
      </a:lvl7pPr>
      <a:lvl8pPr marL="0" marR="0" indent="600075" algn="l" defTabSz="309563" rtl="0" latinLnBrk="0">
        <a:lnSpc>
          <a:spcPct val="90000"/>
        </a:lnSpc>
        <a:spcBef>
          <a:spcPts val="0"/>
        </a:spcBef>
        <a:spcAft>
          <a:spcPts val="0"/>
        </a:spcAft>
        <a:buClrTx/>
        <a:buSzTx/>
        <a:buFontTx/>
        <a:buNone/>
        <a:tabLst/>
        <a:defRPr sz="1875" b="0" i="0" u="none" strike="noStrike" cap="all" spc="56" baseline="0">
          <a:ln>
            <a:noFill/>
          </a:ln>
          <a:solidFill>
            <a:srgbClr val="000000"/>
          </a:solidFill>
          <a:uFillTx/>
          <a:latin typeface="+mn-lt"/>
          <a:ea typeface="+mn-ea"/>
          <a:cs typeface="+mn-cs"/>
          <a:sym typeface="Roboto Bold"/>
        </a:defRPr>
      </a:lvl8pPr>
      <a:lvl9pPr marL="0" marR="0" indent="685800" algn="l" defTabSz="309563" rtl="0" latinLnBrk="0">
        <a:lnSpc>
          <a:spcPct val="90000"/>
        </a:lnSpc>
        <a:spcBef>
          <a:spcPts val="0"/>
        </a:spcBef>
        <a:spcAft>
          <a:spcPts val="0"/>
        </a:spcAft>
        <a:buClrTx/>
        <a:buSzTx/>
        <a:buFontTx/>
        <a:buNone/>
        <a:tabLst/>
        <a:defRPr sz="1875" b="0" i="0" u="none" strike="noStrike" cap="all" spc="56" baseline="0">
          <a:ln>
            <a:noFill/>
          </a:ln>
          <a:solidFill>
            <a:srgbClr val="000000"/>
          </a:solidFill>
          <a:uFillTx/>
          <a:latin typeface="+mn-lt"/>
          <a:ea typeface="+mn-ea"/>
          <a:cs typeface="+mn-cs"/>
          <a:sym typeface="Roboto Bold"/>
        </a:defRPr>
      </a:lvl9pPr>
    </p:titleStyle>
    <p:bodyStyle>
      <a:lvl1pPr marL="0" marR="0" indent="0" algn="just" defTabSz="309563" rtl="0" latinLnBrk="0">
        <a:lnSpc>
          <a:spcPct val="120000"/>
        </a:lnSpc>
        <a:spcBef>
          <a:spcPts val="0"/>
        </a:spcBef>
        <a:spcAft>
          <a:spcPts val="0"/>
        </a:spcAft>
        <a:buClrTx/>
        <a:buSzTx/>
        <a:buFontTx/>
        <a:buNone/>
        <a:tabLst/>
        <a:defRPr sz="938" b="0" i="0" u="none" strike="noStrike" cap="none" spc="28" baseline="0">
          <a:ln>
            <a:noFill/>
          </a:ln>
          <a:solidFill>
            <a:srgbClr val="000000"/>
          </a:solidFill>
          <a:uFillTx/>
          <a:latin typeface="Roboto Light" panose="02000000000000000000" pitchFamily="2" charset="0"/>
          <a:ea typeface="Roboto Light" panose="02000000000000000000" pitchFamily="2" charset="0"/>
          <a:cs typeface="Roboto Light" panose="02000000000000000000" pitchFamily="2" charset="0"/>
          <a:sym typeface="Roboto Light"/>
        </a:defRPr>
      </a:lvl1pPr>
      <a:lvl2pPr marL="0" marR="0" indent="85725" algn="just" defTabSz="309563" rtl="0" latinLnBrk="0">
        <a:lnSpc>
          <a:spcPct val="120000"/>
        </a:lnSpc>
        <a:spcBef>
          <a:spcPts val="0"/>
        </a:spcBef>
        <a:spcAft>
          <a:spcPts val="0"/>
        </a:spcAft>
        <a:buClrTx/>
        <a:buSzTx/>
        <a:buFontTx/>
        <a:buNone/>
        <a:tabLst/>
        <a:defRPr sz="938" b="0" i="0" u="none" strike="noStrike" cap="none" spc="28" baseline="0">
          <a:ln>
            <a:noFill/>
          </a:ln>
          <a:solidFill>
            <a:srgbClr val="000000"/>
          </a:solidFill>
          <a:uFillTx/>
          <a:latin typeface="Roboto Light" panose="02000000000000000000" pitchFamily="2" charset="0"/>
          <a:ea typeface="Roboto Light" panose="02000000000000000000" pitchFamily="2" charset="0"/>
          <a:cs typeface="Roboto Light" panose="02000000000000000000" pitchFamily="2" charset="0"/>
          <a:sym typeface="Roboto Light"/>
        </a:defRPr>
      </a:lvl2pPr>
      <a:lvl3pPr marL="0" marR="0" indent="171450" algn="just" defTabSz="309563" rtl="0" latinLnBrk="0">
        <a:lnSpc>
          <a:spcPct val="120000"/>
        </a:lnSpc>
        <a:spcBef>
          <a:spcPts val="0"/>
        </a:spcBef>
        <a:spcAft>
          <a:spcPts val="0"/>
        </a:spcAft>
        <a:buClrTx/>
        <a:buSzTx/>
        <a:buFontTx/>
        <a:buNone/>
        <a:tabLst/>
        <a:defRPr sz="938" b="0" i="0" u="none" strike="noStrike" cap="none" spc="28" baseline="0">
          <a:ln>
            <a:noFill/>
          </a:ln>
          <a:solidFill>
            <a:srgbClr val="000000"/>
          </a:solidFill>
          <a:uFillTx/>
          <a:latin typeface="Roboto Light" panose="02000000000000000000" pitchFamily="2" charset="0"/>
          <a:ea typeface="Roboto Light" panose="02000000000000000000" pitchFamily="2" charset="0"/>
          <a:cs typeface="Roboto Light" panose="02000000000000000000" pitchFamily="2" charset="0"/>
          <a:sym typeface="Roboto Light"/>
        </a:defRPr>
      </a:lvl3pPr>
      <a:lvl4pPr marL="0" marR="0" indent="257175" algn="just" defTabSz="309563" rtl="0" latinLnBrk="0">
        <a:lnSpc>
          <a:spcPct val="120000"/>
        </a:lnSpc>
        <a:spcBef>
          <a:spcPts val="0"/>
        </a:spcBef>
        <a:spcAft>
          <a:spcPts val="0"/>
        </a:spcAft>
        <a:buClrTx/>
        <a:buSzTx/>
        <a:buFontTx/>
        <a:buNone/>
        <a:tabLst/>
        <a:defRPr sz="938" b="0" i="0" u="none" strike="noStrike" cap="none" spc="28" baseline="0">
          <a:ln>
            <a:noFill/>
          </a:ln>
          <a:solidFill>
            <a:srgbClr val="000000"/>
          </a:solidFill>
          <a:uFillTx/>
          <a:latin typeface="Roboto Light" panose="02000000000000000000" pitchFamily="2" charset="0"/>
          <a:ea typeface="Roboto Light" panose="02000000000000000000" pitchFamily="2" charset="0"/>
          <a:cs typeface="Roboto Light" panose="02000000000000000000" pitchFamily="2" charset="0"/>
          <a:sym typeface="Roboto Light"/>
        </a:defRPr>
      </a:lvl4pPr>
      <a:lvl5pPr marL="0" marR="0" indent="342900" algn="just" defTabSz="309563" rtl="0" latinLnBrk="0">
        <a:lnSpc>
          <a:spcPct val="120000"/>
        </a:lnSpc>
        <a:spcBef>
          <a:spcPts val="0"/>
        </a:spcBef>
        <a:spcAft>
          <a:spcPts val="0"/>
        </a:spcAft>
        <a:buClrTx/>
        <a:buSzTx/>
        <a:buFontTx/>
        <a:buNone/>
        <a:tabLst/>
        <a:defRPr sz="938" b="0" i="0" u="none" strike="noStrike" cap="none" spc="28" baseline="0">
          <a:ln>
            <a:noFill/>
          </a:ln>
          <a:solidFill>
            <a:srgbClr val="000000"/>
          </a:solidFill>
          <a:uFillTx/>
          <a:latin typeface="Roboto Light" panose="02000000000000000000" pitchFamily="2" charset="0"/>
          <a:ea typeface="Roboto Light" panose="02000000000000000000" pitchFamily="2" charset="0"/>
          <a:cs typeface="Roboto Light" panose="02000000000000000000" pitchFamily="2" charset="0"/>
          <a:sym typeface="Roboto Light"/>
        </a:defRPr>
      </a:lvl5pPr>
      <a:lvl6pPr marL="0" marR="0" indent="428625" algn="just" defTabSz="309563" rtl="0" latinLnBrk="0">
        <a:lnSpc>
          <a:spcPct val="120000"/>
        </a:lnSpc>
        <a:spcBef>
          <a:spcPts val="0"/>
        </a:spcBef>
        <a:spcAft>
          <a:spcPts val="0"/>
        </a:spcAft>
        <a:buClrTx/>
        <a:buSzTx/>
        <a:buFontTx/>
        <a:buNone/>
        <a:tabLst/>
        <a:defRPr sz="938" b="0" i="0" u="none" strike="noStrike" cap="none" spc="28" baseline="0">
          <a:ln>
            <a:noFill/>
          </a:ln>
          <a:solidFill>
            <a:srgbClr val="000000"/>
          </a:solidFill>
          <a:uFillTx/>
          <a:latin typeface="Roboto Light"/>
          <a:ea typeface="Roboto Light"/>
          <a:cs typeface="Roboto Light"/>
          <a:sym typeface="Roboto Light"/>
        </a:defRPr>
      </a:lvl6pPr>
      <a:lvl7pPr marL="0" marR="0" indent="514350" algn="just" defTabSz="309563" rtl="0" latinLnBrk="0">
        <a:lnSpc>
          <a:spcPct val="120000"/>
        </a:lnSpc>
        <a:spcBef>
          <a:spcPts val="0"/>
        </a:spcBef>
        <a:spcAft>
          <a:spcPts val="0"/>
        </a:spcAft>
        <a:buClrTx/>
        <a:buSzTx/>
        <a:buFontTx/>
        <a:buNone/>
        <a:tabLst/>
        <a:defRPr sz="938" b="0" i="0" u="none" strike="noStrike" cap="none" spc="28" baseline="0">
          <a:ln>
            <a:noFill/>
          </a:ln>
          <a:solidFill>
            <a:srgbClr val="000000"/>
          </a:solidFill>
          <a:uFillTx/>
          <a:latin typeface="Roboto Light"/>
          <a:ea typeface="Roboto Light"/>
          <a:cs typeface="Roboto Light"/>
          <a:sym typeface="Roboto Light"/>
        </a:defRPr>
      </a:lvl7pPr>
      <a:lvl8pPr marL="0" marR="0" indent="600075" algn="just" defTabSz="309563" rtl="0" latinLnBrk="0">
        <a:lnSpc>
          <a:spcPct val="120000"/>
        </a:lnSpc>
        <a:spcBef>
          <a:spcPts val="0"/>
        </a:spcBef>
        <a:spcAft>
          <a:spcPts val="0"/>
        </a:spcAft>
        <a:buClrTx/>
        <a:buSzTx/>
        <a:buFontTx/>
        <a:buNone/>
        <a:tabLst/>
        <a:defRPr sz="938" b="0" i="0" u="none" strike="noStrike" cap="none" spc="28" baseline="0">
          <a:ln>
            <a:noFill/>
          </a:ln>
          <a:solidFill>
            <a:srgbClr val="000000"/>
          </a:solidFill>
          <a:uFillTx/>
          <a:latin typeface="Roboto Light"/>
          <a:ea typeface="Roboto Light"/>
          <a:cs typeface="Roboto Light"/>
          <a:sym typeface="Roboto Light"/>
        </a:defRPr>
      </a:lvl8pPr>
      <a:lvl9pPr marL="0" marR="0" indent="685800" algn="just" defTabSz="309563" rtl="0" latinLnBrk="0">
        <a:lnSpc>
          <a:spcPct val="120000"/>
        </a:lnSpc>
        <a:spcBef>
          <a:spcPts val="0"/>
        </a:spcBef>
        <a:spcAft>
          <a:spcPts val="0"/>
        </a:spcAft>
        <a:buClrTx/>
        <a:buSzTx/>
        <a:buFontTx/>
        <a:buNone/>
        <a:tabLst/>
        <a:defRPr sz="938" b="0" i="0" u="none" strike="noStrike" cap="none" spc="28" baseline="0">
          <a:ln>
            <a:noFill/>
          </a:ln>
          <a:solidFill>
            <a:srgbClr val="000000"/>
          </a:solidFill>
          <a:uFillTx/>
          <a:latin typeface="Roboto Light"/>
          <a:ea typeface="Roboto Light"/>
          <a:cs typeface="Roboto Light"/>
          <a:sym typeface="Roboto Light"/>
        </a:defRPr>
      </a:lvl9pPr>
    </p:bodyStyle>
    <p:otherStyle>
      <a:lvl1pPr marL="0" marR="0" indent="0" algn="ctr" defTabSz="309563"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Bold"/>
        </a:defRPr>
      </a:lvl1pPr>
      <a:lvl2pPr marL="0" marR="0" indent="85725" algn="ctr" defTabSz="309563"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Bold"/>
        </a:defRPr>
      </a:lvl2pPr>
      <a:lvl3pPr marL="0" marR="0" indent="171450" algn="ctr" defTabSz="309563"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Bold"/>
        </a:defRPr>
      </a:lvl3pPr>
      <a:lvl4pPr marL="0" marR="0" indent="257175" algn="ctr" defTabSz="309563"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Bold"/>
        </a:defRPr>
      </a:lvl4pPr>
      <a:lvl5pPr marL="0" marR="0" indent="342900" algn="ctr" defTabSz="309563"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Bold"/>
        </a:defRPr>
      </a:lvl5pPr>
      <a:lvl6pPr marL="0" marR="0" indent="428625" algn="ctr" defTabSz="309563"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Bold"/>
        </a:defRPr>
      </a:lvl6pPr>
      <a:lvl7pPr marL="0" marR="0" indent="514350" algn="ctr" defTabSz="309563"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Bold"/>
        </a:defRPr>
      </a:lvl7pPr>
      <a:lvl8pPr marL="0" marR="0" indent="600075" algn="ctr" defTabSz="309563"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Bold"/>
        </a:defRPr>
      </a:lvl8pPr>
      <a:lvl9pPr marL="0" marR="0" indent="685800" algn="ctr" defTabSz="309563"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Bold"/>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3/23/2020</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dirty="0"/>
              <a:t>‹#›</a:t>
            </a:fld>
            <a:endParaRPr lang="en-US" dirty="0"/>
          </a:p>
        </p:txBody>
      </p:sp>
      <p:pic>
        <p:nvPicPr>
          <p:cNvPr id="7" name="Picture 23"/>
          <p:cNvPicPr>
            <a:picLocks noChangeAspect="1" noChangeArrowheads="1"/>
          </p:cNvPicPr>
          <p:nvPr userDrawn="1"/>
        </p:nvPicPr>
        <p:blipFill>
          <a:blip r:embed="rId13" cstate="print"/>
          <a:srcRect/>
          <a:stretch>
            <a:fillRect/>
          </a:stretch>
        </p:blipFill>
        <p:spPr bwMode="auto">
          <a:xfrm>
            <a:off x="0" y="6705600"/>
            <a:ext cx="9144000" cy="152400"/>
          </a:xfrm>
          <a:prstGeom prst="rect">
            <a:avLst/>
          </a:prstGeom>
          <a:noFill/>
          <a:ln w="9525">
            <a:noFill/>
            <a:miter lim="800000"/>
            <a:headEnd/>
            <a:tailEnd/>
          </a:ln>
        </p:spPr>
      </p:pic>
    </p:spTree>
    <p:extLst>
      <p:ext uri="{BB962C8B-B14F-4D97-AF65-F5344CB8AC3E}">
        <p14:creationId xmlns:p14="http://schemas.microsoft.com/office/powerpoint/2010/main" val="3551418792"/>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2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image" Target="../media/image19.png"/><Relationship Id="rId1" Type="http://schemas.openxmlformats.org/officeDocument/2006/relationships/slideLayout" Target="../slideLayouts/slideLayout23.xml"/><Relationship Id="rId6" Type="http://schemas.openxmlformats.org/officeDocument/2006/relationships/image" Target="../media/image23.png"/><Relationship Id="rId11" Type="http://schemas.openxmlformats.org/officeDocument/2006/relationships/image" Target="../media/image28.jpeg"/><Relationship Id="rId5" Type="http://schemas.openxmlformats.org/officeDocument/2006/relationships/image" Target="../media/image22.jpe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3.xml"/><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8.xml"/><Relationship Id="rId4" Type="http://schemas.openxmlformats.org/officeDocument/2006/relationships/image" Target="../media/image4.jp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1.xml"/><Relationship Id="rId4" Type="http://schemas.openxmlformats.org/officeDocument/2006/relationships/image" Target="../media/image33.emf"/></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8.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3.tif"/><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hyperlink" Target="http://www.elevateinternet.com/" TargetMode="External"/><Relationship Id="rId5" Type="http://schemas.openxmlformats.org/officeDocument/2006/relationships/hyperlink" Target="http://www.dmea.com/" TargetMode="External"/><Relationship Id="rId4" Type="http://schemas.openxmlformats.org/officeDocument/2006/relationships/hyperlink" Target="mailto:jasen.bronec@dmea.com"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Box 4">
            <a:extLst>
              <a:ext uri="{FF2B5EF4-FFF2-40B4-BE49-F238E27FC236}">
                <a16:creationId xmlns:a16="http://schemas.microsoft.com/office/drawing/2014/main" id="{B737D8A1-1D20-4E0A-8521-C5F544EE959E}"/>
              </a:ext>
            </a:extLst>
          </p:cNvPr>
          <p:cNvSpPr txBox="1">
            <a:spLocks noChangeArrowheads="1"/>
          </p:cNvSpPr>
          <p:nvPr/>
        </p:nvSpPr>
        <p:spPr bwMode="auto">
          <a:xfrm>
            <a:off x="0" y="2751138"/>
            <a:ext cx="4757738" cy="404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Aft>
                <a:spcPts val="1200"/>
              </a:spcAft>
            </a:pPr>
            <a:r>
              <a:rPr lang="en-US" altLang="en-US" sz="1200" b="1">
                <a:solidFill>
                  <a:schemeClr val="bg1"/>
                </a:solidFill>
                <a:latin typeface="Georgia" panose="02040502050405020303" pitchFamily="18" charset="0"/>
                <a:ea typeface="Georgia" panose="02040502050405020303" pitchFamily="18" charset="0"/>
                <a:cs typeface="Georgia" panose="02040502050405020303" pitchFamily="18" charset="0"/>
              </a:rPr>
              <a:t>MARCH 23, 2020</a:t>
            </a:r>
          </a:p>
          <a:p>
            <a:pPr algn="ctr"/>
            <a:r>
              <a:rPr lang="en-US" altLang="en-US" sz="2400" b="1">
                <a:solidFill>
                  <a:schemeClr val="bg1"/>
                </a:solidFill>
                <a:latin typeface="Georgia" panose="02040502050405020303" pitchFamily="18" charset="0"/>
                <a:ea typeface="Georgia" panose="02040502050405020303" pitchFamily="18" charset="0"/>
                <a:cs typeface="Georgia" panose="02040502050405020303" pitchFamily="18" charset="0"/>
              </a:rPr>
              <a:t>Broadband Investments by Electric and Telephone Cooperatives</a:t>
            </a:r>
          </a:p>
          <a:p>
            <a:pPr algn="ctr"/>
            <a:r>
              <a:rPr lang="en-US" altLang="en-US" sz="1200">
                <a:latin typeface="Georgia" panose="02040502050405020303" pitchFamily="18" charset="0"/>
                <a:ea typeface="Georgia" panose="02040502050405020303" pitchFamily="18" charset="0"/>
                <a:cs typeface="Georgia" panose="02040502050405020303" pitchFamily="18" charset="0"/>
              </a:rPr>
              <a:t> </a:t>
            </a:r>
          </a:p>
          <a:p>
            <a:pPr algn="ctr">
              <a:spcAft>
                <a:spcPts val="400"/>
              </a:spcAft>
            </a:pPr>
            <a:r>
              <a:rPr lang="en-US" altLang="en-US" sz="1200" b="1">
                <a:solidFill>
                  <a:srgbClr val="AFABAB"/>
                </a:solidFill>
                <a:latin typeface="Georgia" panose="02040502050405020303" pitchFamily="18" charset="0"/>
                <a:ea typeface="Georgia" panose="02040502050405020303" pitchFamily="18" charset="0"/>
                <a:cs typeface="Georgia" panose="02040502050405020303" pitchFamily="18" charset="0"/>
              </a:rPr>
              <a:t>MODERATOR</a:t>
            </a:r>
            <a:r>
              <a:rPr lang="en-US" altLang="en-US" sz="1200">
                <a:latin typeface="Georgia" panose="02040502050405020303" pitchFamily="18" charset="0"/>
                <a:ea typeface="Georgia" panose="02040502050405020303" pitchFamily="18" charset="0"/>
                <a:cs typeface="Georgia" panose="02040502050405020303" pitchFamily="18" charset="0"/>
              </a:rPr>
              <a:t> </a:t>
            </a:r>
          </a:p>
          <a:p>
            <a:pPr algn="ctr"/>
            <a:r>
              <a:rPr lang="en-US" altLang="en-US" sz="1200" b="1">
                <a:solidFill>
                  <a:schemeClr val="bg1"/>
                </a:solidFill>
                <a:latin typeface="Georgia" panose="02040502050405020303" pitchFamily="18" charset="0"/>
                <a:ea typeface="Georgia" panose="02040502050405020303" pitchFamily="18" charset="0"/>
                <a:cs typeface="Georgia" panose="02040502050405020303" pitchFamily="18" charset="0"/>
              </a:rPr>
              <a:t>Brian O’Hara, </a:t>
            </a:r>
            <a:r>
              <a:rPr lang="en-US" altLang="en-US" sz="1200">
                <a:solidFill>
                  <a:schemeClr val="bg1"/>
                </a:solidFill>
                <a:latin typeface="Georgia" panose="02040502050405020303" pitchFamily="18" charset="0"/>
                <a:ea typeface="Georgia" panose="02040502050405020303" pitchFamily="18" charset="0"/>
                <a:cs typeface="Georgia" panose="02040502050405020303" pitchFamily="18" charset="0"/>
              </a:rPr>
              <a:t>S</a:t>
            </a:r>
            <a:r>
              <a:rPr lang="en-US" altLang="en-US" sz="1200" i="1">
                <a:solidFill>
                  <a:schemeClr val="bg1"/>
                </a:solidFill>
                <a:latin typeface="Georgia" panose="02040502050405020303" pitchFamily="18" charset="0"/>
                <a:ea typeface="Georgia" panose="02040502050405020303" pitchFamily="18" charset="0"/>
                <a:cs typeface="Georgia" panose="02040502050405020303" pitchFamily="18" charset="0"/>
              </a:rPr>
              <a:t>enior Director of Regulatory Issues, </a:t>
            </a:r>
            <a:br>
              <a:rPr lang="en-US" altLang="en-US" sz="1200" i="1">
                <a:solidFill>
                  <a:schemeClr val="bg1"/>
                </a:solidFill>
                <a:latin typeface="Georgia" panose="02040502050405020303" pitchFamily="18" charset="0"/>
                <a:ea typeface="Georgia" panose="02040502050405020303" pitchFamily="18" charset="0"/>
                <a:cs typeface="Georgia" panose="02040502050405020303" pitchFamily="18" charset="0"/>
              </a:rPr>
            </a:br>
            <a:r>
              <a:rPr lang="en-US" altLang="en-US" sz="1200" i="1">
                <a:solidFill>
                  <a:schemeClr val="bg1"/>
                </a:solidFill>
                <a:latin typeface="Georgia" panose="02040502050405020303" pitchFamily="18" charset="0"/>
                <a:ea typeface="Georgia" panose="02040502050405020303" pitchFamily="18" charset="0"/>
                <a:cs typeface="Georgia" panose="02040502050405020303" pitchFamily="18" charset="0"/>
              </a:rPr>
              <a:t>National Rural Electric Cooperatives Association</a:t>
            </a:r>
          </a:p>
          <a:p>
            <a:pPr algn="ctr"/>
            <a:r>
              <a:rPr lang="en-US" altLang="en-US" sz="1200">
                <a:latin typeface="Georgia" panose="02040502050405020303" pitchFamily="18" charset="0"/>
                <a:ea typeface="Georgia" panose="02040502050405020303" pitchFamily="18" charset="0"/>
                <a:cs typeface="Georgia" panose="02040502050405020303" pitchFamily="18" charset="0"/>
              </a:rPr>
              <a:t> </a:t>
            </a:r>
          </a:p>
          <a:p>
            <a:pPr algn="ctr">
              <a:spcAft>
                <a:spcPts val="400"/>
              </a:spcAft>
            </a:pPr>
            <a:r>
              <a:rPr lang="en-US" altLang="en-US" sz="1200">
                <a:latin typeface="Georgia" panose="02040502050405020303" pitchFamily="18" charset="0"/>
                <a:ea typeface="Georgia" panose="02040502050405020303" pitchFamily="18" charset="0"/>
                <a:cs typeface="Georgia" panose="02040502050405020303" pitchFamily="18" charset="0"/>
              </a:rPr>
              <a:t> </a:t>
            </a:r>
            <a:r>
              <a:rPr lang="en-US" altLang="en-US" sz="1200" b="1">
                <a:solidFill>
                  <a:srgbClr val="AFABAB"/>
                </a:solidFill>
                <a:latin typeface="Georgia" panose="02040502050405020303" pitchFamily="18" charset="0"/>
                <a:ea typeface="Georgia" panose="02040502050405020303" pitchFamily="18" charset="0"/>
                <a:cs typeface="Georgia" panose="02040502050405020303" pitchFamily="18" charset="0"/>
              </a:rPr>
              <a:t>PANELISTS</a:t>
            </a:r>
            <a:endParaRPr lang="en-US" altLang="en-US" sz="1200">
              <a:latin typeface="Georgia" panose="02040502050405020303" pitchFamily="18" charset="0"/>
              <a:ea typeface="Georgia" panose="02040502050405020303" pitchFamily="18" charset="0"/>
              <a:cs typeface="Georgia" panose="02040502050405020303" pitchFamily="18" charset="0"/>
            </a:endParaRPr>
          </a:p>
          <a:p>
            <a:pPr algn="ctr"/>
            <a:r>
              <a:rPr lang="en-US" altLang="en-US" sz="1200" b="1">
                <a:solidFill>
                  <a:schemeClr val="bg1"/>
                </a:solidFill>
                <a:latin typeface="Georgia" panose="02040502050405020303" pitchFamily="18" charset="0"/>
                <a:ea typeface="Georgia" panose="02040502050405020303" pitchFamily="18" charset="0"/>
                <a:cs typeface="Georgia" panose="02040502050405020303" pitchFamily="18" charset="0"/>
              </a:rPr>
              <a:t>Seth Arndorfer, </a:t>
            </a:r>
            <a:r>
              <a:rPr lang="en-US" altLang="en-US" sz="1200" i="1">
                <a:solidFill>
                  <a:schemeClr val="bg1"/>
                </a:solidFill>
                <a:latin typeface="Georgia" panose="02040502050405020303" pitchFamily="18" charset="0"/>
                <a:ea typeface="Georgia" panose="02040502050405020303" pitchFamily="18" charset="0"/>
                <a:cs typeface="Georgia" panose="02040502050405020303" pitchFamily="18" charset="0"/>
              </a:rPr>
              <a:t>CEO, Dakota Carrier Network</a:t>
            </a:r>
          </a:p>
          <a:p>
            <a:pPr algn="ctr"/>
            <a:r>
              <a:rPr lang="en-US" altLang="en-US" sz="1200">
                <a:solidFill>
                  <a:schemeClr val="bg1"/>
                </a:solidFill>
                <a:latin typeface="Georgia" panose="02040502050405020303" pitchFamily="18" charset="0"/>
                <a:ea typeface="Georgia" panose="02040502050405020303" pitchFamily="18" charset="0"/>
                <a:cs typeface="Georgia" panose="02040502050405020303" pitchFamily="18" charset="0"/>
              </a:rPr>
              <a:t> </a:t>
            </a:r>
          </a:p>
          <a:p>
            <a:pPr algn="ctr"/>
            <a:r>
              <a:rPr lang="en-US" altLang="en-US" sz="1200" b="1">
                <a:solidFill>
                  <a:schemeClr val="bg1"/>
                </a:solidFill>
                <a:latin typeface="Georgia" panose="02040502050405020303" pitchFamily="18" charset="0"/>
                <a:ea typeface="Georgia" panose="02040502050405020303" pitchFamily="18" charset="0"/>
                <a:cs typeface="Georgia" panose="02040502050405020303" pitchFamily="18" charset="0"/>
              </a:rPr>
              <a:t>Kent Blackwell, </a:t>
            </a:r>
            <a:r>
              <a:rPr lang="en-US" altLang="en-US" sz="1200" i="1">
                <a:solidFill>
                  <a:schemeClr val="bg1"/>
                </a:solidFill>
                <a:latin typeface="Georgia" panose="02040502050405020303" pitchFamily="18" charset="0"/>
                <a:ea typeface="Georgia" panose="02040502050405020303" pitchFamily="18" charset="0"/>
                <a:cs typeface="Georgia" panose="02040502050405020303" pitchFamily="18" charset="0"/>
              </a:rPr>
              <a:t>Chief Technology Officer, Delta Montrose Electric Association</a:t>
            </a:r>
          </a:p>
          <a:p>
            <a:pPr algn="ctr"/>
            <a:r>
              <a:rPr lang="en-US" altLang="en-US" sz="1200">
                <a:solidFill>
                  <a:schemeClr val="bg1"/>
                </a:solidFill>
                <a:latin typeface="Georgia" panose="02040502050405020303" pitchFamily="18" charset="0"/>
                <a:ea typeface="Georgia" panose="02040502050405020303" pitchFamily="18" charset="0"/>
                <a:cs typeface="Georgia" panose="02040502050405020303" pitchFamily="18" charset="0"/>
              </a:rPr>
              <a:t> </a:t>
            </a:r>
          </a:p>
          <a:p>
            <a:pPr algn="ctr"/>
            <a:r>
              <a:rPr lang="en-US" altLang="en-US" sz="1200" b="1">
                <a:solidFill>
                  <a:schemeClr val="bg1"/>
                </a:solidFill>
                <a:latin typeface="Georgia" panose="02040502050405020303" pitchFamily="18" charset="0"/>
                <a:ea typeface="Georgia" panose="02040502050405020303" pitchFamily="18" charset="0"/>
                <a:cs typeface="Georgia" panose="02040502050405020303" pitchFamily="18" charset="0"/>
              </a:rPr>
              <a:t>Chad Rupe, </a:t>
            </a:r>
            <a:r>
              <a:rPr lang="en-US" altLang="en-US" sz="1200" i="1">
                <a:solidFill>
                  <a:schemeClr val="bg1"/>
                </a:solidFill>
                <a:latin typeface="Georgia" panose="02040502050405020303" pitchFamily="18" charset="0"/>
                <a:ea typeface="Georgia" panose="02040502050405020303" pitchFamily="18" charset="0"/>
                <a:cs typeface="Georgia" panose="02040502050405020303" pitchFamily="18" charset="0"/>
              </a:rPr>
              <a:t>Administrator, </a:t>
            </a:r>
          </a:p>
          <a:p>
            <a:pPr algn="ctr"/>
            <a:r>
              <a:rPr lang="en-US" altLang="en-US" sz="1200" i="1">
                <a:solidFill>
                  <a:schemeClr val="bg1"/>
                </a:solidFill>
                <a:latin typeface="Georgia" panose="02040502050405020303" pitchFamily="18" charset="0"/>
                <a:ea typeface="Georgia" panose="02040502050405020303" pitchFamily="18" charset="0"/>
                <a:cs typeface="Georgia" panose="02040502050405020303" pitchFamily="18" charset="0"/>
              </a:rPr>
              <a:t>U.S. Department of Agriculture – Rural Utilities Service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098E2-82F9-4FB6-B9C6-0DC94C859F24}"/>
              </a:ext>
            </a:extLst>
          </p:cNvPr>
          <p:cNvSpPr>
            <a:spLocks noGrp="1"/>
          </p:cNvSpPr>
          <p:nvPr>
            <p:ph type="title"/>
          </p:nvPr>
        </p:nvSpPr>
        <p:spPr>
          <a:xfrm>
            <a:off x="1682680" y="1151266"/>
            <a:ext cx="6958853" cy="994172"/>
          </a:xfrm>
        </p:spPr>
        <p:txBody>
          <a:bodyPr>
            <a:normAutofit fontScale="90000"/>
          </a:bodyPr>
          <a:lstStyle/>
          <a:p>
            <a:r>
              <a:rPr lang="en-US" sz="5400" dirty="0"/>
              <a:t>FCC Precision Ag Task Force</a:t>
            </a:r>
          </a:p>
        </p:txBody>
      </p:sp>
      <p:sp>
        <p:nvSpPr>
          <p:cNvPr id="3" name="Content Placeholder 2">
            <a:extLst>
              <a:ext uri="{FF2B5EF4-FFF2-40B4-BE49-F238E27FC236}">
                <a16:creationId xmlns:a16="http://schemas.microsoft.com/office/drawing/2014/main" id="{A567636B-5A6E-4B4D-AC31-FDA004D9AF90}"/>
              </a:ext>
            </a:extLst>
          </p:cNvPr>
          <p:cNvSpPr>
            <a:spLocks noGrp="1"/>
          </p:cNvSpPr>
          <p:nvPr>
            <p:ph idx="1"/>
          </p:nvPr>
        </p:nvSpPr>
        <p:spPr>
          <a:xfrm>
            <a:off x="534521" y="2506264"/>
            <a:ext cx="7886700" cy="3263504"/>
          </a:xfrm>
        </p:spPr>
        <p:txBody>
          <a:bodyPr>
            <a:normAutofit lnSpcReduction="10000"/>
          </a:bodyPr>
          <a:lstStyle/>
          <a:p>
            <a:pPr marL="0" indent="0">
              <a:buNone/>
            </a:pPr>
            <a:r>
              <a:rPr lang="en-US" sz="2400" dirty="0"/>
              <a:t>Charged with reviewing the Connectivity and Technology Needs of Precision Agriculture in the United States.</a:t>
            </a:r>
          </a:p>
          <a:p>
            <a:pPr marL="0" indent="0">
              <a:buNone/>
            </a:pPr>
            <a:endParaRPr lang="en-US" sz="2400" dirty="0"/>
          </a:p>
          <a:p>
            <a:pPr marL="0" indent="0">
              <a:buNone/>
            </a:pPr>
            <a:r>
              <a:rPr lang="en-US" sz="2400" dirty="0"/>
              <a:t>This 15 person will consult with the FCC and USDA and  collaborate with public and private stakeholders in the agriculture and technology fields. </a:t>
            </a:r>
          </a:p>
          <a:p>
            <a:pPr marL="0" indent="0">
              <a:buNone/>
            </a:pPr>
            <a:endParaRPr lang="en-US" sz="2400" dirty="0"/>
          </a:p>
          <a:p>
            <a:pPr marL="0" indent="0">
              <a:buNone/>
            </a:pPr>
            <a:r>
              <a:rPr lang="en-US" sz="2400" dirty="0"/>
              <a:t>Federal advisory committee will provide agencies like the FCC and USDA with outside, expert advice on policy matters. </a:t>
            </a:r>
          </a:p>
          <a:p>
            <a:pPr marL="0" indent="0">
              <a:buNone/>
            </a:pPr>
            <a:endParaRPr lang="en-US" dirty="0"/>
          </a:p>
        </p:txBody>
      </p:sp>
      <p:pic>
        <p:nvPicPr>
          <p:cNvPr id="1028" name="Picture 4" descr="Image result for fcc logo">
            <a:extLst>
              <a:ext uri="{FF2B5EF4-FFF2-40B4-BE49-F238E27FC236}">
                <a16:creationId xmlns:a16="http://schemas.microsoft.com/office/drawing/2014/main" id="{CD92125D-1BEB-4B71-9F4D-C77057E9C0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313" y="957508"/>
            <a:ext cx="1381685" cy="1381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29655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098E2-82F9-4FB6-B9C6-0DC94C859F24}"/>
              </a:ext>
            </a:extLst>
          </p:cNvPr>
          <p:cNvSpPr>
            <a:spLocks noGrp="1"/>
          </p:cNvSpPr>
          <p:nvPr>
            <p:ph type="title"/>
          </p:nvPr>
        </p:nvSpPr>
        <p:spPr>
          <a:xfrm>
            <a:off x="1682680" y="1151266"/>
            <a:ext cx="6958853" cy="994172"/>
          </a:xfrm>
        </p:spPr>
        <p:txBody>
          <a:bodyPr>
            <a:normAutofit fontScale="90000"/>
          </a:bodyPr>
          <a:lstStyle/>
          <a:p>
            <a:r>
              <a:rPr lang="en-US" sz="5400" dirty="0"/>
              <a:t>FCC Precision Ag Task Force</a:t>
            </a:r>
          </a:p>
        </p:txBody>
      </p:sp>
      <p:pic>
        <p:nvPicPr>
          <p:cNvPr id="1028" name="Picture 4" descr="Image result for fcc logo">
            <a:extLst>
              <a:ext uri="{FF2B5EF4-FFF2-40B4-BE49-F238E27FC236}">
                <a16:creationId xmlns:a16="http://schemas.microsoft.com/office/drawing/2014/main" id="{CD92125D-1BEB-4B71-9F4D-C77057E9C0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313" y="957508"/>
            <a:ext cx="1381685" cy="138168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A0EB266-0BA2-492D-B355-3154EE068FC6}"/>
              </a:ext>
            </a:extLst>
          </p:cNvPr>
          <p:cNvSpPr/>
          <p:nvPr/>
        </p:nvSpPr>
        <p:spPr>
          <a:xfrm>
            <a:off x="628650" y="2478272"/>
            <a:ext cx="7886700" cy="3325526"/>
          </a:xfrm>
          <a:prstGeom prst="rect">
            <a:avLst/>
          </a:prstGeom>
        </p:spPr>
        <p:txBody>
          <a:bodyPr wrap="square">
            <a:spAutoFit/>
          </a:bodyPr>
          <a:lstStyle/>
          <a:p>
            <a:pPr marL="171450" indent="-171450" defTabSz="685800" eaLnBrk="1" fontAlgn="auto" hangingPunct="1">
              <a:lnSpc>
                <a:spcPct val="90000"/>
              </a:lnSpc>
              <a:spcBef>
                <a:spcPts val="750"/>
              </a:spcBef>
              <a:spcAft>
                <a:spcPts val="0"/>
              </a:spcAft>
              <a:buFont typeface="Arial" panose="020B0604020202020204" pitchFamily="34" charset="0"/>
              <a:buChar char="•"/>
            </a:pPr>
            <a:r>
              <a:rPr lang="en-US" sz="2100" dirty="0">
                <a:solidFill>
                  <a:prstClr val="black"/>
                </a:solidFill>
                <a:latin typeface="Calibri" panose="020F0502020204030204"/>
              </a:rPr>
              <a:t>Mapping and Analyzing Connectivity on Agricultural Lands</a:t>
            </a:r>
          </a:p>
          <a:p>
            <a:pPr marL="171450" indent="-171450" defTabSz="685800" eaLnBrk="1" fontAlgn="auto" hangingPunct="1">
              <a:lnSpc>
                <a:spcPct val="90000"/>
              </a:lnSpc>
              <a:spcBef>
                <a:spcPts val="750"/>
              </a:spcBef>
              <a:spcAft>
                <a:spcPts val="0"/>
              </a:spcAft>
              <a:buFont typeface="Arial" panose="020B0604020202020204" pitchFamily="34" charset="0"/>
              <a:buChar char="•"/>
            </a:pPr>
            <a:endParaRPr lang="en-US" sz="2100" dirty="0">
              <a:solidFill>
                <a:prstClr val="black"/>
              </a:solidFill>
              <a:latin typeface="Calibri" panose="020F0502020204030204"/>
            </a:endParaRPr>
          </a:p>
          <a:p>
            <a:pPr marL="171450" indent="-171450" defTabSz="685800" eaLnBrk="1" fontAlgn="auto" hangingPunct="1">
              <a:lnSpc>
                <a:spcPct val="90000"/>
              </a:lnSpc>
              <a:spcBef>
                <a:spcPts val="750"/>
              </a:spcBef>
              <a:spcAft>
                <a:spcPts val="0"/>
              </a:spcAft>
              <a:buFont typeface="Arial" panose="020B0604020202020204" pitchFamily="34" charset="0"/>
              <a:buChar char="•"/>
            </a:pPr>
            <a:r>
              <a:rPr lang="en-US" sz="2100" dirty="0">
                <a:solidFill>
                  <a:prstClr val="black"/>
                </a:solidFill>
                <a:latin typeface="Calibri" panose="020F0502020204030204"/>
              </a:rPr>
              <a:t>Examining Current and Future Connectivity Demand for Precision Agriculture</a:t>
            </a:r>
          </a:p>
          <a:p>
            <a:pPr marL="171450" indent="-171450" defTabSz="685800" eaLnBrk="1" fontAlgn="auto" hangingPunct="1">
              <a:lnSpc>
                <a:spcPct val="90000"/>
              </a:lnSpc>
              <a:spcBef>
                <a:spcPts val="750"/>
              </a:spcBef>
              <a:spcAft>
                <a:spcPts val="0"/>
              </a:spcAft>
              <a:buFont typeface="Arial" panose="020B0604020202020204" pitchFamily="34" charset="0"/>
              <a:buChar char="•"/>
            </a:pPr>
            <a:endParaRPr lang="en-US" sz="2100" dirty="0">
              <a:solidFill>
                <a:prstClr val="black"/>
              </a:solidFill>
              <a:latin typeface="Calibri" panose="020F0502020204030204"/>
            </a:endParaRPr>
          </a:p>
          <a:p>
            <a:pPr marL="171450" indent="-171450" defTabSz="685800" eaLnBrk="1" fontAlgn="auto" hangingPunct="1">
              <a:lnSpc>
                <a:spcPct val="90000"/>
              </a:lnSpc>
              <a:spcBef>
                <a:spcPts val="750"/>
              </a:spcBef>
              <a:spcAft>
                <a:spcPts val="0"/>
              </a:spcAft>
              <a:buFont typeface="Arial" panose="020B0604020202020204" pitchFamily="34" charset="0"/>
              <a:buChar char="•"/>
            </a:pPr>
            <a:r>
              <a:rPr lang="en-US" sz="2100" dirty="0">
                <a:solidFill>
                  <a:prstClr val="black"/>
                </a:solidFill>
                <a:latin typeface="Calibri" panose="020F0502020204030204"/>
              </a:rPr>
              <a:t>Encouraging Adoption of Precision Agriculture and Availability of High-Quality Jobs on Connected Farms</a:t>
            </a:r>
          </a:p>
          <a:p>
            <a:pPr marL="171450" indent="-171450" defTabSz="685800" eaLnBrk="1" fontAlgn="auto" hangingPunct="1">
              <a:lnSpc>
                <a:spcPct val="90000"/>
              </a:lnSpc>
              <a:spcBef>
                <a:spcPts val="750"/>
              </a:spcBef>
              <a:spcAft>
                <a:spcPts val="0"/>
              </a:spcAft>
              <a:buFont typeface="Arial" panose="020B0604020202020204" pitchFamily="34" charset="0"/>
              <a:buChar char="•"/>
            </a:pPr>
            <a:endParaRPr lang="en-US" sz="2100" dirty="0">
              <a:solidFill>
                <a:prstClr val="black"/>
              </a:solidFill>
              <a:latin typeface="Calibri" panose="020F0502020204030204"/>
            </a:endParaRPr>
          </a:p>
          <a:p>
            <a:pPr marL="171450" indent="-171450" defTabSz="685800" eaLnBrk="1" fontAlgn="auto" hangingPunct="1">
              <a:lnSpc>
                <a:spcPct val="90000"/>
              </a:lnSpc>
              <a:spcBef>
                <a:spcPts val="750"/>
              </a:spcBef>
              <a:spcAft>
                <a:spcPts val="0"/>
              </a:spcAft>
              <a:buFont typeface="Arial" panose="020B0604020202020204" pitchFamily="34" charset="0"/>
              <a:buChar char="•"/>
            </a:pPr>
            <a:r>
              <a:rPr lang="en-US" sz="2100" dirty="0">
                <a:solidFill>
                  <a:prstClr val="black"/>
                </a:solidFill>
                <a:latin typeface="Calibri" panose="020F0502020204030204"/>
              </a:rPr>
              <a:t>Accelerating Broadband Deployment on Unserved Agricultural Lands.</a:t>
            </a:r>
          </a:p>
        </p:txBody>
      </p:sp>
    </p:spTree>
    <p:extLst>
      <p:ext uri="{BB962C8B-B14F-4D97-AF65-F5344CB8AC3E}">
        <p14:creationId xmlns:p14="http://schemas.microsoft.com/office/powerpoint/2010/main" val="1520320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C427ED-D674-426F-B83E-0CB2B962BE71}"/>
              </a:ext>
            </a:extLst>
          </p:cNvPr>
          <p:cNvPicPr>
            <a:picLocks noChangeAspect="1"/>
          </p:cNvPicPr>
          <p:nvPr/>
        </p:nvPicPr>
        <p:blipFill>
          <a:blip r:embed="rId2"/>
          <a:stretch>
            <a:fillRect/>
          </a:stretch>
        </p:blipFill>
        <p:spPr>
          <a:xfrm>
            <a:off x="0" y="858690"/>
            <a:ext cx="9144000" cy="878119"/>
          </a:xfrm>
          <a:prstGeom prst="rect">
            <a:avLst/>
          </a:prstGeom>
        </p:spPr>
      </p:pic>
      <p:pic>
        <p:nvPicPr>
          <p:cNvPr id="10" name="Content Placeholder 9" descr="A picture containing drawing&#10;&#10;Description automatically generated">
            <a:extLst>
              <a:ext uri="{FF2B5EF4-FFF2-40B4-BE49-F238E27FC236}">
                <a16:creationId xmlns:a16="http://schemas.microsoft.com/office/drawing/2014/main" id="{0D796A95-0269-4F93-A9F7-C20B4DD8AB2F}"/>
              </a:ext>
            </a:extLst>
          </p:cNvPr>
          <p:cNvPicPr>
            <a:picLocks noGrp="1" noChangeAspect="1"/>
          </p:cNvPicPr>
          <p:nvPr>
            <p:ph idx="1"/>
          </p:nvPr>
        </p:nvPicPr>
        <p:blipFill>
          <a:blip r:embed="rId3"/>
          <a:stretch>
            <a:fillRect/>
          </a:stretch>
        </p:blipFill>
        <p:spPr>
          <a:xfrm>
            <a:off x="3345220" y="3984021"/>
            <a:ext cx="1328396" cy="592064"/>
          </a:xfrm>
        </p:spPr>
      </p:pic>
      <p:sp>
        <p:nvSpPr>
          <p:cNvPr id="4" name="Rectangle 3">
            <a:extLst>
              <a:ext uri="{FF2B5EF4-FFF2-40B4-BE49-F238E27FC236}">
                <a16:creationId xmlns:a16="http://schemas.microsoft.com/office/drawing/2014/main" id="{C5EF90AE-8029-40E1-9E70-D8ABF017B4F4}"/>
              </a:ext>
            </a:extLst>
          </p:cNvPr>
          <p:cNvSpPr/>
          <p:nvPr/>
        </p:nvSpPr>
        <p:spPr>
          <a:xfrm>
            <a:off x="4732786" y="1009208"/>
            <a:ext cx="5060272" cy="600164"/>
          </a:xfrm>
          <a:prstGeom prst="rect">
            <a:avLst/>
          </a:prstGeom>
        </p:spPr>
        <p:txBody>
          <a:bodyPr wrap="square">
            <a:spAutoFit/>
          </a:bodyPr>
          <a:lstStyle/>
          <a:p>
            <a:pPr defTabSz="342900" eaLnBrk="1" hangingPunct="1">
              <a:spcBef>
                <a:spcPts val="0"/>
              </a:spcBef>
              <a:spcAft>
                <a:spcPts val="0"/>
              </a:spcAft>
            </a:pPr>
            <a:r>
              <a:rPr lang="en-US" sz="3300" dirty="0">
                <a:solidFill>
                  <a:prstClr val="white"/>
                </a:solidFill>
                <a:latin typeface="Arial" panose="020B0604020202020204" pitchFamily="34" charset="0"/>
              </a:rPr>
              <a:t>Agronomy Seed Farm</a:t>
            </a:r>
          </a:p>
        </p:txBody>
      </p:sp>
      <p:pic>
        <p:nvPicPr>
          <p:cNvPr id="4098" name="Picture 2" descr="ASF banner front page various images">
            <a:extLst>
              <a:ext uri="{FF2B5EF4-FFF2-40B4-BE49-F238E27FC236}">
                <a16:creationId xmlns:a16="http://schemas.microsoft.com/office/drawing/2014/main" id="{D0053733-46FA-457D-A1F9-1B2AFBCAFB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4726605"/>
            <a:ext cx="9294920" cy="1299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E4EFFEC-E4F4-4781-A66F-4B4C8AB450DB}"/>
              </a:ext>
            </a:extLst>
          </p:cNvPr>
          <p:cNvPicPr>
            <a:picLocks noChangeAspect="1"/>
          </p:cNvPicPr>
          <p:nvPr/>
        </p:nvPicPr>
        <p:blipFill>
          <a:blip r:embed="rId5"/>
          <a:stretch>
            <a:fillRect/>
          </a:stretch>
        </p:blipFill>
        <p:spPr>
          <a:xfrm>
            <a:off x="4900288" y="1736806"/>
            <a:ext cx="4243712" cy="2989798"/>
          </a:xfrm>
          <a:prstGeom prst="rect">
            <a:avLst/>
          </a:prstGeom>
        </p:spPr>
      </p:pic>
      <p:pic>
        <p:nvPicPr>
          <p:cNvPr id="4102" name="Picture 6">
            <a:extLst>
              <a:ext uri="{FF2B5EF4-FFF2-40B4-BE49-F238E27FC236}">
                <a16:creationId xmlns:a16="http://schemas.microsoft.com/office/drawing/2014/main" id="{B22FB845-D79A-4145-A33B-57FE706DC2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459" y="4095559"/>
            <a:ext cx="1651283" cy="351662"/>
          </a:xfrm>
          <a:prstGeom prst="rect">
            <a:avLst/>
          </a:prstGeom>
          <a:noFill/>
          <a:extLst>
            <a:ext uri="{909E8E84-426E-40DD-AFC4-6F175D3DCCD1}">
              <a14:hiddenFill xmlns:a14="http://schemas.microsoft.com/office/drawing/2010/main">
                <a:solidFill>
                  <a:srgbClr val="FFFFFF"/>
                </a:solidFill>
              </a14:hiddenFill>
            </a:ext>
          </a:extLst>
        </p:spPr>
      </p:pic>
      <p:sp>
        <p:nvSpPr>
          <p:cNvPr id="12" name="Isosceles Triangle 11">
            <a:extLst>
              <a:ext uri="{FF2B5EF4-FFF2-40B4-BE49-F238E27FC236}">
                <a16:creationId xmlns:a16="http://schemas.microsoft.com/office/drawing/2014/main" id="{113D5FF1-164B-4784-8A05-16A3A0C2FE1D}"/>
              </a:ext>
            </a:extLst>
          </p:cNvPr>
          <p:cNvSpPr/>
          <p:nvPr/>
        </p:nvSpPr>
        <p:spPr>
          <a:xfrm>
            <a:off x="1546050" y="2520666"/>
            <a:ext cx="1924235" cy="1538057"/>
          </a:xfrm>
          <a:prstGeom prst="triangle">
            <a:avLst/>
          </a:prstGeom>
          <a:solidFill>
            <a:srgbClr val="0A56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latin typeface="Calibri" panose="020F0502020204030204"/>
            </a:endParaRPr>
          </a:p>
        </p:txBody>
      </p:sp>
      <p:pic>
        <p:nvPicPr>
          <p:cNvPr id="4104" name="Picture 8" descr="Image result for ndsu&quot;">
            <a:extLst>
              <a:ext uri="{FF2B5EF4-FFF2-40B4-BE49-F238E27FC236}">
                <a16:creationId xmlns:a16="http://schemas.microsoft.com/office/drawing/2014/main" id="{68050361-5DC0-4AF1-B3A4-B1374A58E39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73517" y="1929669"/>
            <a:ext cx="2223440" cy="613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1164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4F043-FEA3-4A26-B998-48488554B446}"/>
              </a:ext>
            </a:extLst>
          </p:cNvPr>
          <p:cNvSpPr>
            <a:spLocks noGrp="1"/>
          </p:cNvSpPr>
          <p:nvPr>
            <p:ph type="title"/>
          </p:nvPr>
        </p:nvSpPr>
        <p:spPr>
          <a:xfrm>
            <a:off x="2331080" y="834815"/>
            <a:ext cx="7886700" cy="538847"/>
          </a:xfrm>
        </p:spPr>
        <p:txBody>
          <a:bodyPr>
            <a:normAutofit fontScale="90000"/>
          </a:bodyPr>
          <a:lstStyle/>
          <a:p>
            <a:r>
              <a:rPr lang="en-US" dirty="0"/>
              <a:t>Precision Ag - Crops</a:t>
            </a:r>
          </a:p>
        </p:txBody>
      </p:sp>
      <p:sp>
        <p:nvSpPr>
          <p:cNvPr id="3" name="Content Placeholder 2">
            <a:extLst>
              <a:ext uri="{FF2B5EF4-FFF2-40B4-BE49-F238E27FC236}">
                <a16:creationId xmlns:a16="http://schemas.microsoft.com/office/drawing/2014/main" id="{932887C5-707A-4D26-AFA9-CBDC9DB72A21}"/>
              </a:ext>
            </a:extLst>
          </p:cNvPr>
          <p:cNvSpPr>
            <a:spLocks noGrp="1"/>
          </p:cNvSpPr>
          <p:nvPr>
            <p:ph idx="1"/>
          </p:nvPr>
        </p:nvSpPr>
        <p:spPr/>
        <p:txBody>
          <a:bodyPr/>
          <a:lstStyle/>
          <a:p>
            <a:pPr marL="0" indent="0">
              <a:buNone/>
            </a:pPr>
            <a:endParaRPr lang="en-US" dirty="0"/>
          </a:p>
        </p:txBody>
      </p:sp>
      <p:pic>
        <p:nvPicPr>
          <p:cNvPr id="1028" name="Picture 4" descr="Image result for soils data image precision age">
            <a:extLst>
              <a:ext uri="{FF2B5EF4-FFF2-40B4-BE49-F238E27FC236}">
                <a16:creationId xmlns:a16="http://schemas.microsoft.com/office/drawing/2014/main" id="{8122A631-A2A2-496B-9146-925882F9F9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577999"/>
            <a:ext cx="2388320" cy="9848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AAA0A9A-7DDF-4DE4-8F6A-29200110210C}"/>
              </a:ext>
            </a:extLst>
          </p:cNvPr>
          <p:cNvPicPr>
            <a:picLocks noChangeAspect="1"/>
          </p:cNvPicPr>
          <p:nvPr/>
        </p:nvPicPr>
        <p:blipFill>
          <a:blip r:embed="rId3"/>
          <a:stretch>
            <a:fillRect/>
          </a:stretch>
        </p:blipFill>
        <p:spPr>
          <a:xfrm>
            <a:off x="2548523" y="1577331"/>
            <a:ext cx="2074406" cy="1000360"/>
          </a:xfrm>
          <a:prstGeom prst="rect">
            <a:avLst/>
          </a:prstGeom>
        </p:spPr>
      </p:pic>
      <p:pic>
        <p:nvPicPr>
          <p:cNvPr id="6" name="Picture 5">
            <a:extLst>
              <a:ext uri="{FF2B5EF4-FFF2-40B4-BE49-F238E27FC236}">
                <a16:creationId xmlns:a16="http://schemas.microsoft.com/office/drawing/2014/main" id="{3D012520-79EC-4200-A96F-584AF5C5A131}"/>
              </a:ext>
            </a:extLst>
          </p:cNvPr>
          <p:cNvPicPr>
            <a:picLocks noChangeAspect="1"/>
          </p:cNvPicPr>
          <p:nvPr/>
        </p:nvPicPr>
        <p:blipFill>
          <a:blip r:embed="rId4"/>
          <a:stretch>
            <a:fillRect/>
          </a:stretch>
        </p:blipFill>
        <p:spPr>
          <a:xfrm>
            <a:off x="4981077" y="1584826"/>
            <a:ext cx="2136748" cy="1017662"/>
          </a:xfrm>
          <a:prstGeom prst="rect">
            <a:avLst/>
          </a:prstGeom>
        </p:spPr>
      </p:pic>
      <p:pic>
        <p:nvPicPr>
          <p:cNvPr id="1032" name="Picture 8" descr="Image result for drone precision age">
            <a:extLst>
              <a:ext uri="{FF2B5EF4-FFF2-40B4-BE49-F238E27FC236}">
                <a16:creationId xmlns:a16="http://schemas.microsoft.com/office/drawing/2014/main" id="{5FC30DE2-CA20-4E2A-A943-EBCF9CD6AC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4900" y="1577331"/>
            <a:ext cx="1955075" cy="95071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FED0CEE-BFCC-414E-856E-E4063A92D31B}"/>
              </a:ext>
            </a:extLst>
          </p:cNvPr>
          <p:cNvPicPr>
            <a:picLocks noChangeAspect="1"/>
          </p:cNvPicPr>
          <p:nvPr/>
        </p:nvPicPr>
        <p:blipFill>
          <a:blip r:embed="rId6"/>
          <a:stretch>
            <a:fillRect/>
          </a:stretch>
        </p:blipFill>
        <p:spPr>
          <a:xfrm>
            <a:off x="7028850" y="3217894"/>
            <a:ext cx="1879315" cy="1199072"/>
          </a:xfrm>
          <a:prstGeom prst="rect">
            <a:avLst/>
          </a:prstGeom>
        </p:spPr>
      </p:pic>
      <p:pic>
        <p:nvPicPr>
          <p:cNvPr id="1034" name="Picture 10" descr="Image result for grain bin moisture app">
            <a:extLst>
              <a:ext uri="{FF2B5EF4-FFF2-40B4-BE49-F238E27FC236}">
                <a16:creationId xmlns:a16="http://schemas.microsoft.com/office/drawing/2014/main" id="{963ABD32-A2F3-4454-B765-7D2CBCDD48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5045372"/>
            <a:ext cx="2239971" cy="10250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5CCB243-E19C-471B-98C0-0AC47945FD7A}"/>
              </a:ext>
            </a:extLst>
          </p:cNvPr>
          <p:cNvPicPr>
            <a:picLocks noChangeAspect="1"/>
          </p:cNvPicPr>
          <p:nvPr/>
        </p:nvPicPr>
        <p:blipFill>
          <a:blip r:embed="rId8"/>
          <a:stretch>
            <a:fillRect/>
          </a:stretch>
        </p:blipFill>
        <p:spPr>
          <a:xfrm>
            <a:off x="2084400" y="5014092"/>
            <a:ext cx="2500662" cy="1041703"/>
          </a:xfrm>
          <a:prstGeom prst="rect">
            <a:avLst/>
          </a:prstGeom>
        </p:spPr>
      </p:pic>
      <p:pic>
        <p:nvPicPr>
          <p:cNvPr id="1036" name="Picture 12" descr="Image result for variable rate technology">
            <a:extLst>
              <a:ext uri="{FF2B5EF4-FFF2-40B4-BE49-F238E27FC236}">
                <a16:creationId xmlns:a16="http://schemas.microsoft.com/office/drawing/2014/main" id="{555121A7-E523-4BA7-A2EE-F0F2EB57CBB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92296" y="5014092"/>
            <a:ext cx="2422010" cy="107481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variable rate technology">
            <a:extLst>
              <a:ext uri="{FF2B5EF4-FFF2-40B4-BE49-F238E27FC236}">
                <a16:creationId xmlns:a16="http://schemas.microsoft.com/office/drawing/2014/main" id="{536E4395-2B98-486B-B99F-FE4B87560E6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88557" y="5014776"/>
            <a:ext cx="2155444" cy="102549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160E5B3-020F-4FCB-BD2A-47A7532EE23D}"/>
              </a:ext>
            </a:extLst>
          </p:cNvPr>
          <p:cNvSpPr txBox="1"/>
          <p:nvPr/>
        </p:nvSpPr>
        <p:spPr>
          <a:xfrm>
            <a:off x="596320" y="1305873"/>
            <a:ext cx="1096647" cy="369332"/>
          </a:xfrm>
          <a:prstGeom prst="rect">
            <a:avLst/>
          </a:prstGeom>
          <a:noFill/>
        </p:spPr>
        <p:txBody>
          <a:bodyPr wrap="none" rtlCol="0">
            <a:spAutoFit/>
          </a:bodyPr>
          <a:lstStyle/>
          <a:p>
            <a:pPr defTabSz="342900" eaLnBrk="1" fontAlgn="auto" hangingPunct="1">
              <a:spcBef>
                <a:spcPts val="0"/>
              </a:spcBef>
              <a:spcAft>
                <a:spcPts val="0"/>
              </a:spcAft>
            </a:pPr>
            <a:r>
              <a:rPr lang="en-US" dirty="0">
                <a:solidFill>
                  <a:prstClr val="black"/>
                </a:solidFill>
                <a:latin typeface="Calibri" panose="020F0502020204030204"/>
              </a:rPr>
              <a:t>Soils Data</a:t>
            </a:r>
          </a:p>
        </p:txBody>
      </p:sp>
      <p:sp>
        <p:nvSpPr>
          <p:cNvPr id="18" name="TextBox 17">
            <a:extLst>
              <a:ext uri="{FF2B5EF4-FFF2-40B4-BE49-F238E27FC236}">
                <a16:creationId xmlns:a16="http://schemas.microsoft.com/office/drawing/2014/main" id="{2E022D68-1AAC-4C74-BD23-A388C008D219}"/>
              </a:ext>
            </a:extLst>
          </p:cNvPr>
          <p:cNvSpPr txBox="1"/>
          <p:nvPr/>
        </p:nvSpPr>
        <p:spPr>
          <a:xfrm>
            <a:off x="2926320" y="1307228"/>
            <a:ext cx="947182" cy="369332"/>
          </a:xfrm>
          <a:prstGeom prst="rect">
            <a:avLst/>
          </a:prstGeom>
          <a:noFill/>
        </p:spPr>
        <p:txBody>
          <a:bodyPr wrap="none" rtlCol="0">
            <a:spAutoFit/>
          </a:bodyPr>
          <a:lstStyle/>
          <a:p>
            <a:pPr defTabSz="342900" eaLnBrk="1" fontAlgn="auto" hangingPunct="1">
              <a:spcBef>
                <a:spcPts val="0"/>
              </a:spcBef>
              <a:spcAft>
                <a:spcPts val="0"/>
              </a:spcAft>
            </a:pPr>
            <a:r>
              <a:rPr lang="en-US" dirty="0">
                <a:solidFill>
                  <a:prstClr val="black"/>
                </a:solidFill>
                <a:latin typeface="Calibri" panose="020F0502020204030204"/>
              </a:rPr>
              <a:t>Planting</a:t>
            </a:r>
          </a:p>
        </p:txBody>
      </p:sp>
      <p:sp>
        <p:nvSpPr>
          <p:cNvPr id="19" name="TextBox 18">
            <a:extLst>
              <a:ext uri="{FF2B5EF4-FFF2-40B4-BE49-F238E27FC236}">
                <a16:creationId xmlns:a16="http://schemas.microsoft.com/office/drawing/2014/main" id="{1AA9F51C-DB73-471C-A98E-F7AE9BD5004C}"/>
              </a:ext>
            </a:extLst>
          </p:cNvPr>
          <p:cNvSpPr txBox="1"/>
          <p:nvPr/>
        </p:nvSpPr>
        <p:spPr>
          <a:xfrm>
            <a:off x="5230602" y="1314398"/>
            <a:ext cx="1545872" cy="369332"/>
          </a:xfrm>
          <a:prstGeom prst="rect">
            <a:avLst/>
          </a:prstGeom>
          <a:noFill/>
        </p:spPr>
        <p:txBody>
          <a:bodyPr wrap="none" rtlCol="0">
            <a:spAutoFit/>
          </a:bodyPr>
          <a:lstStyle/>
          <a:p>
            <a:pPr defTabSz="342900" eaLnBrk="1" fontAlgn="auto" hangingPunct="1">
              <a:spcBef>
                <a:spcPts val="0"/>
              </a:spcBef>
              <a:spcAft>
                <a:spcPts val="0"/>
              </a:spcAft>
            </a:pPr>
            <a:r>
              <a:rPr lang="en-US" dirty="0">
                <a:solidFill>
                  <a:prstClr val="black"/>
                </a:solidFill>
                <a:latin typeface="Calibri" panose="020F0502020204030204"/>
              </a:rPr>
              <a:t>Infield Sensing</a:t>
            </a:r>
          </a:p>
        </p:txBody>
      </p:sp>
      <p:sp>
        <p:nvSpPr>
          <p:cNvPr id="20" name="TextBox 19">
            <a:extLst>
              <a:ext uri="{FF2B5EF4-FFF2-40B4-BE49-F238E27FC236}">
                <a16:creationId xmlns:a16="http://schemas.microsoft.com/office/drawing/2014/main" id="{3EFA7545-A8AC-46D1-9353-40BC9256E698}"/>
              </a:ext>
            </a:extLst>
          </p:cNvPr>
          <p:cNvSpPr txBox="1"/>
          <p:nvPr/>
        </p:nvSpPr>
        <p:spPr>
          <a:xfrm>
            <a:off x="7321011" y="1286891"/>
            <a:ext cx="1686552" cy="369332"/>
          </a:xfrm>
          <a:prstGeom prst="rect">
            <a:avLst/>
          </a:prstGeom>
          <a:noFill/>
        </p:spPr>
        <p:txBody>
          <a:bodyPr wrap="none" rtlCol="0">
            <a:spAutoFit/>
          </a:bodyPr>
          <a:lstStyle/>
          <a:p>
            <a:pPr defTabSz="342900" eaLnBrk="1" fontAlgn="auto" hangingPunct="1">
              <a:spcBef>
                <a:spcPts val="0"/>
              </a:spcBef>
              <a:spcAft>
                <a:spcPts val="0"/>
              </a:spcAft>
            </a:pPr>
            <a:r>
              <a:rPr lang="en-US" dirty="0">
                <a:solidFill>
                  <a:prstClr val="black"/>
                </a:solidFill>
                <a:latin typeface="Calibri" panose="020F0502020204030204"/>
              </a:rPr>
              <a:t>Remote Sensing</a:t>
            </a:r>
          </a:p>
        </p:txBody>
      </p:sp>
      <p:sp>
        <p:nvSpPr>
          <p:cNvPr id="21" name="TextBox 20">
            <a:extLst>
              <a:ext uri="{FF2B5EF4-FFF2-40B4-BE49-F238E27FC236}">
                <a16:creationId xmlns:a16="http://schemas.microsoft.com/office/drawing/2014/main" id="{C468443C-5F21-4D36-A4CB-9EA9545C0267}"/>
              </a:ext>
            </a:extLst>
          </p:cNvPr>
          <p:cNvSpPr txBox="1"/>
          <p:nvPr/>
        </p:nvSpPr>
        <p:spPr>
          <a:xfrm>
            <a:off x="7200819" y="2889266"/>
            <a:ext cx="1488421" cy="369332"/>
          </a:xfrm>
          <a:prstGeom prst="rect">
            <a:avLst/>
          </a:prstGeom>
          <a:noFill/>
        </p:spPr>
        <p:txBody>
          <a:bodyPr wrap="none" rtlCol="0">
            <a:spAutoFit/>
          </a:bodyPr>
          <a:lstStyle/>
          <a:p>
            <a:pPr defTabSz="342900" eaLnBrk="1" fontAlgn="auto" hangingPunct="1">
              <a:spcBef>
                <a:spcPts val="0"/>
              </a:spcBef>
              <a:spcAft>
                <a:spcPts val="0"/>
              </a:spcAft>
            </a:pPr>
            <a:r>
              <a:rPr lang="en-US" dirty="0">
                <a:solidFill>
                  <a:prstClr val="black"/>
                </a:solidFill>
                <a:latin typeface="Calibri" panose="020F0502020204030204"/>
              </a:rPr>
              <a:t>Weather Data</a:t>
            </a:r>
          </a:p>
        </p:txBody>
      </p:sp>
      <p:sp>
        <p:nvSpPr>
          <p:cNvPr id="22" name="TextBox 21">
            <a:extLst>
              <a:ext uri="{FF2B5EF4-FFF2-40B4-BE49-F238E27FC236}">
                <a16:creationId xmlns:a16="http://schemas.microsoft.com/office/drawing/2014/main" id="{DDC468DA-20A0-4CFD-80C0-5091129565E1}"/>
              </a:ext>
            </a:extLst>
          </p:cNvPr>
          <p:cNvSpPr txBox="1"/>
          <p:nvPr/>
        </p:nvSpPr>
        <p:spPr>
          <a:xfrm>
            <a:off x="7634893" y="4707405"/>
            <a:ext cx="1179875" cy="369332"/>
          </a:xfrm>
          <a:prstGeom prst="rect">
            <a:avLst/>
          </a:prstGeom>
          <a:noFill/>
        </p:spPr>
        <p:txBody>
          <a:bodyPr wrap="none" rtlCol="0">
            <a:spAutoFit/>
          </a:bodyPr>
          <a:lstStyle/>
          <a:p>
            <a:pPr defTabSz="342900" eaLnBrk="1" fontAlgn="auto" hangingPunct="1">
              <a:spcBef>
                <a:spcPts val="0"/>
              </a:spcBef>
              <a:spcAft>
                <a:spcPts val="0"/>
              </a:spcAft>
            </a:pPr>
            <a:r>
              <a:rPr lang="en-US" dirty="0">
                <a:solidFill>
                  <a:prstClr val="black"/>
                </a:solidFill>
                <a:latin typeface="Calibri" panose="020F0502020204030204"/>
              </a:rPr>
              <a:t>Economics</a:t>
            </a:r>
          </a:p>
        </p:txBody>
      </p:sp>
      <p:sp>
        <p:nvSpPr>
          <p:cNvPr id="23" name="TextBox 22">
            <a:extLst>
              <a:ext uri="{FF2B5EF4-FFF2-40B4-BE49-F238E27FC236}">
                <a16:creationId xmlns:a16="http://schemas.microsoft.com/office/drawing/2014/main" id="{11EE03E9-51A3-4409-9A97-54358603148E}"/>
              </a:ext>
            </a:extLst>
          </p:cNvPr>
          <p:cNvSpPr txBox="1"/>
          <p:nvPr/>
        </p:nvSpPr>
        <p:spPr>
          <a:xfrm>
            <a:off x="4611045" y="4750955"/>
            <a:ext cx="2303003" cy="369332"/>
          </a:xfrm>
          <a:prstGeom prst="rect">
            <a:avLst/>
          </a:prstGeom>
          <a:noFill/>
        </p:spPr>
        <p:txBody>
          <a:bodyPr wrap="none" rtlCol="0">
            <a:spAutoFit/>
          </a:bodyPr>
          <a:lstStyle/>
          <a:p>
            <a:pPr defTabSz="342900" eaLnBrk="1" fontAlgn="auto" hangingPunct="1">
              <a:spcBef>
                <a:spcPts val="0"/>
              </a:spcBef>
              <a:spcAft>
                <a:spcPts val="0"/>
              </a:spcAft>
            </a:pPr>
            <a:r>
              <a:rPr lang="en-US" dirty="0">
                <a:solidFill>
                  <a:prstClr val="black"/>
                </a:solidFill>
                <a:latin typeface="Calibri" panose="020F0502020204030204"/>
              </a:rPr>
              <a:t>In-Season Applications</a:t>
            </a:r>
          </a:p>
        </p:txBody>
      </p:sp>
      <p:sp>
        <p:nvSpPr>
          <p:cNvPr id="24" name="TextBox 23">
            <a:extLst>
              <a:ext uri="{FF2B5EF4-FFF2-40B4-BE49-F238E27FC236}">
                <a16:creationId xmlns:a16="http://schemas.microsoft.com/office/drawing/2014/main" id="{D4506D19-65D9-41D5-B951-4281C37B8BCC}"/>
              </a:ext>
            </a:extLst>
          </p:cNvPr>
          <p:cNvSpPr txBox="1"/>
          <p:nvPr/>
        </p:nvSpPr>
        <p:spPr>
          <a:xfrm>
            <a:off x="2582511" y="4760053"/>
            <a:ext cx="1392112" cy="369332"/>
          </a:xfrm>
          <a:prstGeom prst="rect">
            <a:avLst/>
          </a:prstGeom>
          <a:noFill/>
        </p:spPr>
        <p:txBody>
          <a:bodyPr wrap="none" rtlCol="0">
            <a:spAutoFit/>
          </a:bodyPr>
          <a:lstStyle/>
          <a:p>
            <a:pPr defTabSz="342900" eaLnBrk="1" fontAlgn="auto" hangingPunct="1">
              <a:spcBef>
                <a:spcPts val="0"/>
              </a:spcBef>
              <a:spcAft>
                <a:spcPts val="0"/>
              </a:spcAft>
            </a:pPr>
            <a:r>
              <a:rPr lang="en-US" dirty="0">
                <a:solidFill>
                  <a:prstClr val="black"/>
                </a:solidFill>
                <a:latin typeface="Calibri" panose="020F0502020204030204"/>
              </a:rPr>
              <a:t>Harvest Data</a:t>
            </a:r>
          </a:p>
        </p:txBody>
      </p:sp>
      <p:sp>
        <p:nvSpPr>
          <p:cNvPr id="25" name="TextBox 24">
            <a:extLst>
              <a:ext uri="{FF2B5EF4-FFF2-40B4-BE49-F238E27FC236}">
                <a16:creationId xmlns:a16="http://schemas.microsoft.com/office/drawing/2014/main" id="{CA36484B-AAE2-4A69-9FE0-A4ADE2C8EB61}"/>
              </a:ext>
            </a:extLst>
          </p:cNvPr>
          <p:cNvSpPr txBox="1"/>
          <p:nvPr/>
        </p:nvSpPr>
        <p:spPr>
          <a:xfrm>
            <a:off x="-89247" y="4769721"/>
            <a:ext cx="2668231" cy="369332"/>
          </a:xfrm>
          <a:prstGeom prst="rect">
            <a:avLst/>
          </a:prstGeom>
          <a:noFill/>
        </p:spPr>
        <p:txBody>
          <a:bodyPr wrap="none" rtlCol="0">
            <a:spAutoFit/>
          </a:bodyPr>
          <a:lstStyle/>
          <a:p>
            <a:pPr defTabSz="342900" eaLnBrk="1" fontAlgn="auto" hangingPunct="1">
              <a:spcBef>
                <a:spcPts val="0"/>
              </a:spcBef>
              <a:spcAft>
                <a:spcPts val="0"/>
              </a:spcAft>
            </a:pPr>
            <a:r>
              <a:rPr lang="en-US" dirty="0">
                <a:solidFill>
                  <a:prstClr val="black"/>
                </a:solidFill>
                <a:latin typeface="Calibri" panose="020F0502020204030204"/>
              </a:rPr>
              <a:t>Post Harvest Management</a:t>
            </a:r>
          </a:p>
        </p:txBody>
      </p:sp>
      <p:pic>
        <p:nvPicPr>
          <p:cNvPr id="26" name="Picture 6" descr="https://vlab.org/wp-content/uploads/2015/08/agtech-620.jpg">
            <a:extLst>
              <a:ext uri="{FF2B5EF4-FFF2-40B4-BE49-F238E27FC236}">
                <a16:creationId xmlns:a16="http://schemas.microsoft.com/office/drawing/2014/main" id="{6DB911FC-36A7-4CF0-A70C-F30295008EB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9540" y="2395859"/>
            <a:ext cx="5846921" cy="250702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47394189-D41D-4200-9E09-1C7F7FD5D506}"/>
              </a:ext>
            </a:extLst>
          </p:cNvPr>
          <p:cNvSpPr txBox="1"/>
          <p:nvPr/>
        </p:nvSpPr>
        <p:spPr>
          <a:xfrm>
            <a:off x="3077477" y="2660297"/>
            <a:ext cx="2667910" cy="646331"/>
          </a:xfrm>
          <a:prstGeom prst="rect">
            <a:avLst/>
          </a:prstGeom>
          <a:noFill/>
        </p:spPr>
        <p:txBody>
          <a:bodyPr wrap="none" rtlCol="0">
            <a:spAutoFit/>
          </a:bodyPr>
          <a:lstStyle/>
          <a:p>
            <a:pPr defTabSz="342900" eaLnBrk="1" fontAlgn="auto" hangingPunct="1">
              <a:spcBef>
                <a:spcPts val="0"/>
              </a:spcBef>
              <a:spcAft>
                <a:spcPts val="0"/>
              </a:spcAft>
            </a:pPr>
            <a:r>
              <a:rPr lang="en-US" sz="3600" dirty="0">
                <a:solidFill>
                  <a:srgbClr val="FF0000"/>
                </a:solidFill>
                <a:latin typeface="Calibri" panose="020F0502020204030204"/>
              </a:rPr>
              <a:t>Data Analysis</a:t>
            </a:r>
          </a:p>
        </p:txBody>
      </p:sp>
    </p:spTree>
    <p:extLst>
      <p:ext uri="{BB962C8B-B14F-4D97-AF65-F5344CB8AC3E}">
        <p14:creationId xmlns:p14="http://schemas.microsoft.com/office/powerpoint/2010/main" val="2716270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F0E95D9-97E9-405B-A8A7-A1E3BA4D9285}"/>
              </a:ext>
            </a:extLst>
          </p:cNvPr>
          <p:cNvPicPr>
            <a:picLocks noChangeAspect="1"/>
          </p:cNvPicPr>
          <p:nvPr/>
        </p:nvPicPr>
        <p:blipFill>
          <a:blip r:embed="rId2"/>
          <a:stretch>
            <a:fillRect/>
          </a:stretch>
        </p:blipFill>
        <p:spPr>
          <a:xfrm>
            <a:off x="0" y="852040"/>
            <a:ext cx="9152204" cy="2393576"/>
          </a:xfrm>
          <a:prstGeom prst="rect">
            <a:avLst/>
          </a:prstGeom>
        </p:spPr>
      </p:pic>
      <p:pic>
        <p:nvPicPr>
          <p:cNvPr id="5" name="Picture 4">
            <a:extLst>
              <a:ext uri="{FF2B5EF4-FFF2-40B4-BE49-F238E27FC236}">
                <a16:creationId xmlns:a16="http://schemas.microsoft.com/office/drawing/2014/main" id="{C5FC516A-F56A-4D7C-8D93-6841C37C5E76}"/>
              </a:ext>
            </a:extLst>
          </p:cNvPr>
          <p:cNvPicPr>
            <a:picLocks noChangeAspect="1"/>
          </p:cNvPicPr>
          <p:nvPr/>
        </p:nvPicPr>
        <p:blipFill>
          <a:blip r:embed="rId3"/>
          <a:stretch>
            <a:fillRect/>
          </a:stretch>
        </p:blipFill>
        <p:spPr>
          <a:xfrm>
            <a:off x="8203" y="2328967"/>
            <a:ext cx="9152204" cy="3671783"/>
          </a:xfrm>
          <a:prstGeom prst="rect">
            <a:avLst/>
          </a:prstGeom>
        </p:spPr>
      </p:pic>
      <p:pic>
        <p:nvPicPr>
          <p:cNvPr id="2054" name="Picture 6" descr="ep_logo_white@2x">
            <a:extLst>
              <a:ext uri="{FF2B5EF4-FFF2-40B4-BE49-F238E27FC236}">
                <a16:creationId xmlns:a16="http://schemas.microsoft.com/office/drawing/2014/main" id="{EE7BBA89-CC17-43D9-915C-1149653F30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6883" y="4994758"/>
            <a:ext cx="3429000" cy="85725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ep_logo_white@2x">
            <a:extLst>
              <a:ext uri="{FF2B5EF4-FFF2-40B4-BE49-F238E27FC236}">
                <a16:creationId xmlns:a16="http://schemas.microsoft.com/office/drawing/2014/main" id="{F9C76F9A-0705-4B9D-BB4C-26BA523C5E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641" y="636712"/>
            <a:ext cx="5277969" cy="131949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33E71FC4-8C66-4FA5-8E49-B7637A249390}"/>
              </a:ext>
            </a:extLst>
          </p:cNvPr>
          <p:cNvSpPr/>
          <p:nvPr/>
        </p:nvSpPr>
        <p:spPr>
          <a:xfrm>
            <a:off x="1405466" y="1418478"/>
            <a:ext cx="6146274" cy="784830"/>
          </a:xfrm>
          <a:prstGeom prst="rect">
            <a:avLst/>
          </a:prstGeom>
        </p:spPr>
        <p:txBody>
          <a:bodyPr wrap="square">
            <a:spAutoFit/>
          </a:bodyPr>
          <a:lstStyle/>
          <a:p>
            <a:pPr defTabSz="342900" eaLnBrk="1" fontAlgn="auto" hangingPunct="1">
              <a:spcBef>
                <a:spcPts val="0"/>
              </a:spcBef>
              <a:spcAft>
                <a:spcPts val="0"/>
              </a:spcAft>
            </a:pPr>
            <a:r>
              <a:rPr lang="en-US" sz="4500" dirty="0">
                <a:solidFill>
                  <a:prstClr val="white"/>
                </a:solidFill>
                <a:latin typeface="Avenir Next LT Pro Light" panose="020B0304020202020204" pitchFamily="34" charset="0"/>
                <a:cs typeface="Aldhabi" panose="01000000000000000000" pitchFamily="2" charset="-78"/>
              </a:rPr>
              <a:t>Grand Farm Initiative</a:t>
            </a:r>
          </a:p>
        </p:txBody>
      </p:sp>
      <p:pic>
        <p:nvPicPr>
          <p:cNvPr id="2" name="Picture 1">
            <a:extLst>
              <a:ext uri="{FF2B5EF4-FFF2-40B4-BE49-F238E27FC236}">
                <a16:creationId xmlns:a16="http://schemas.microsoft.com/office/drawing/2014/main" id="{752D24C0-B65F-4782-87CB-A3839B147776}"/>
              </a:ext>
            </a:extLst>
          </p:cNvPr>
          <p:cNvPicPr>
            <a:picLocks noChangeAspect="1"/>
          </p:cNvPicPr>
          <p:nvPr/>
        </p:nvPicPr>
        <p:blipFill>
          <a:blip r:embed="rId5"/>
          <a:stretch>
            <a:fillRect/>
          </a:stretch>
        </p:blipFill>
        <p:spPr>
          <a:xfrm>
            <a:off x="3925491" y="3232547"/>
            <a:ext cx="1293019" cy="392906"/>
          </a:xfrm>
          <a:prstGeom prst="rect">
            <a:avLst/>
          </a:prstGeom>
        </p:spPr>
      </p:pic>
    </p:spTree>
    <p:extLst>
      <p:ext uri="{BB962C8B-B14F-4D97-AF65-F5344CB8AC3E}">
        <p14:creationId xmlns:p14="http://schemas.microsoft.com/office/powerpoint/2010/main" val="21294859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6" name="Rectangle 8"/>
          <p:cNvSpPr>
            <a:spLocks noChangeArrowheads="1"/>
          </p:cNvSpPr>
          <p:nvPr/>
        </p:nvSpPr>
        <p:spPr bwMode="auto">
          <a:xfrm>
            <a:off x="6515100" y="857250"/>
            <a:ext cx="1485900" cy="514350"/>
          </a:xfrm>
          <a:prstGeom prst="rect">
            <a:avLst/>
          </a:prstGeom>
          <a:solidFill>
            <a:schemeClr val="bg1"/>
          </a:solidFill>
          <a:ln w="9525" algn="ctr">
            <a:noFill/>
            <a:miter lim="800000"/>
            <a:headEnd/>
            <a:tailEnd/>
          </a:ln>
          <a:effectLst/>
        </p:spPr>
        <p:txBody>
          <a:bodyPr wrap="none" anchor="ctr"/>
          <a:lstStyle/>
          <a:p>
            <a:pPr defTabSz="342900" eaLnBrk="1" fontAlgn="auto" hangingPunct="1">
              <a:spcBef>
                <a:spcPts val="0"/>
              </a:spcBef>
              <a:spcAft>
                <a:spcPts val="0"/>
              </a:spcAft>
            </a:pPr>
            <a:endParaRPr lang="en-US" sz="1350">
              <a:solidFill>
                <a:prstClr val="black"/>
              </a:solidFill>
              <a:latin typeface="Calibri" panose="020F0502020204030204"/>
            </a:endParaRPr>
          </a:p>
        </p:txBody>
      </p:sp>
      <p:pic>
        <p:nvPicPr>
          <p:cNvPr id="2057" name="Picture 9"/>
          <p:cNvPicPr>
            <a:picLocks noChangeAspect="1" noChangeArrowheads="1"/>
          </p:cNvPicPr>
          <p:nvPr/>
        </p:nvPicPr>
        <p:blipFill>
          <a:blip r:embed="rId3" cstate="print"/>
          <a:srcRect/>
          <a:stretch>
            <a:fillRect/>
          </a:stretch>
        </p:blipFill>
        <p:spPr bwMode="auto">
          <a:xfrm>
            <a:off x="0" y="857250"/>
            <a:ext cx="9144000" cy="571500"/>
          </a:xfrm>
          <a:prstGeom prst="rect">
            <a:avLst/>
          </a:prstGeom>
          <a:noFill/>
        </p:spPr>
      </p:pic>
      <p:pic>
        <p:nvPicPr>
          <p:cNvPr id="8" name="Picture 7" descr="DCN_logo_NEW_4c.jpg"/>
          <p:cNvPicPr>
            <a:picLocks noChangeAspect="1"/>
          </p:cNvPicPr>
          <p:nvPr/>
        </p:nvPicPr>
        <p:blipFill>
          <a:blip r:embed="rId4" cstate="print"/>
          <a:stretch>
            <a:fillRect/>
          </a:stretch>
        </p:blipFill>
        <p:spPr>
          <a:xfrm>
            <a:off x="2700337" y="2310701"/>
            <a:ext cx="3700463" cy="1649291"/>
          </a:xfrm>
          <a:prstGeom prst="rect">
            <a:avLst/>
          </a:prstGeom>
        </p:spPr>
      </p:pic>
      <p:sp>
        <p:nvSpPr>
          <p:cNvPr id="10" name="TextBox 9"/>
          <p:cNvSpPr txBox="1"/>
          <p:nvPr/>
        </p:nvSpPr>
        <p:spPr>
          <a:xfrm>
            <a:off x="1143000" y="3635817"/>
            <a:ext cx="6858000" cy="1846659"/>
          </a:xfrm>
          <a:prstGeom prst="rect">
            <a:avLst/>
          </a:prstGeom>
          <a:noFill/>
        </p:spPr>
        <p:txBody>
          <a:bodyPr wrap="square" rtlCol="0">
            <a:spAutoFit/>
          </a:bodyPr>
          <a:lstStyle/>
          <a:p>
            <a:pPr algn="ctr" defTabSz="342900" eaLnBrk="1" fontAlgn="auto" hangingPunct="1">
              <a:spcBef>
                <a:spcPts val="0"/>
              </a:spcBef>
              <a:spcAft>
                <a:spcPts val="0"/>
              </a:spcAft>
            </a:pPr>
            <a:endParaRPr lang="en-US" sz="3300" b="1" dirty="0">
              <a:solidFill>
                <a:srgbClr val="ED7D31">
                  <a:lumMod val="50000"/>
                </a:srgbClr>
              </a:solidFill>
              <a:latin typeface="Calibri" panose="020F0502020204030204"/>
            </a:endParaRPr>
          </a:p>
          <a:p>
            <a:pPr algn="ctr" defTabSz="342900" eaLnBrk="1" fontAlgn="auto" hangingPunct="1">
              <a:spcBef>
                <a:spcPts val="0"/>
              </a:spcBef>
              <a:spcAft>
                <a:spcPts val="0"/>
              </a:spcAft>
            </a:pPr>
            <a:endParaRPr lang="en-US" sz="3300" b="1" dirty="0">
              <a:solidFill>
                <a:srgbClr val="ED7D31">
                  <a:lumMod val="50000"/>
                </a:srgbClr>
              </a:solidFill>
              <a:latin typeface="Calibri" panose="020F0502020204030204"/>
            </a:endParaRPr>
          </a:p>
          <a:p>
            <a:pPr algn="ctr" defTabSz="342900" eaLnBrk="1" fontAlgn="auto" hangingPunct="1">
              <a:spcBef>
                <a:spcPts val="0"/>
              </a:spcBef>
              <a:spcAft>
                <a:spcPts val="0"/>
              </a:spcAft>
            </a:pPr>
            <a:r>
              <a:rPr lang="en-US" sz="2400" b="1" dirty="0">
                <a:solidFill>
                  <a:srgbClr val="002060"/>
                </a:solidFill>
                <a:latin typeface="Calibri" panose="020F0502020204030204"/>
              </a:rPr>
              <a:t>Seth Arndorfer</a:t>
            </a:r>
          </a:p>
          <a:p>
            <a:pPr algn="ctr" defTabSz="342900" eaLnBrk="1" fontAlgn="auto" hangingPunct="1">
              <a:spcBef>
                <a:spcPts val="0"/>
              </a:spcBef>
              <a:spcAft>
                <a:spcPts val="0"/>
              </a:spcAft>
            </a:pPr>
            <a:r>
              <a:rPr lang="en-US" sz="2400" dirty="0">
                <a:solidFill>
                  <a:srgbClr val="002060"/>
                </a:solidFill>
                <a:latin typeface="Calibri" panose="020F0502020204030204"/>
              </a:rPr>
              <a:t>Chief Executive Officer</a:t>
            </a:r>
          </a:p>
        </p:txBody>
      </p:sp>
    </p:spTree>
    <p:extLst>
      <p:ext uri="{BB962C8B-B14F-4D97-AF65-F5344CB8AC3E}">
        <p14:creationId xmlns:p14="http://schemas.microsoft.com/office/powerpoint/2010/main" val="33560191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4"/>
          <p:cNvGrpSpPr>
            <a:grpSpLocks noChangeAspect="1"/>
          </p:cNvGrpSpPr>
          <p:nvPr/>
        </p:nvGrpSpPr>
        <p:grpSpPr bwMode="auto">
          <a:xfrm>
            <a:off x="681238" y="856890"/>
            <a:ext cx="635147" cy="822929"/>
            <a:chOff x="7450" y="4022"/>
            <a:chExt cx="460" cy="596"/>
          </a:xfrm>
        </p:grpSpPr>
        <p:sp>
          <p:nvSpPr>
            <p:cNvPr id="9" name="AutoShape 3"/>
            <p:cNvSpPr>
              <a:spLocks noChangeAspect="1" noChangeArrowheads="1" noTextEdit="1"/>
            </p:cNvSpPr>
            <p:nvPr/>
          </p:nvSpPr>
          <p:spPr bwMode="auto">
            <a:xfrm>
              <a:off x="7450" y="4022"/>
              <a:ext cx="460"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10" name="Freeform 5"/>
            <p:cNvSpPr>
              <a:spLocks/>
            </p:cNvSpPr>
            <p:nvPr/>
          </p:nvSpPr>
          <p:spPr bwMode="auto">
            <a:xfrm>
              <a:off x="7448" y="4024"/>
              <a:ext cx="460" cy="594"/>
            </a:xfrm>
            <a:custGeom>
              <a:avLst/>
              <a:gdLst>
                <a:gd name="T0" fmla="*/ 460 w 460"/>
                <a:gd name="T1" fmla="*/ 515 h 594"/>
                <a:gd name="T2" fmla="*/ 222 w 460"/>
                <a:gd name="T3" fmla="*/ 594 h 594"/>
                <a:gd name="T4" fmla="*/ 0 w 460"/>
                <a:gd name="T5" fmla="*/ 515 h 594"/>
                <a:gd name="T6" fmla="*/ 0 w 460"/>
                <a:gd name="T7" fmla="*/ 0 h 594"/>
                <a:gd name="T8" fmla="*/ 460 w 460"/>
                <a:gd name="T9" fmla="*/ 0 h 594"/>
                <a:gd name="T10" fmla="*/ 460 w 460"/>
                <a:gd name="T11" fmla="*/ 515 h 594"/>
              </a:gdLst>
              <a:ahLst/>
              <a:cxnLst>
                <a:cxn ang="0">
                  <a:pos x="T0" y="T1"/>
                </a:cxn>
                <a:cxn ang="0">
                  <a:pos x="T2" y="T3"/>
                </a:cxn>
                <a:cxn ang="0">
                  <a:pos x="T4" y="T5"/>
                </a:cxn>
                <a:cxn ang="0">
                  <a:pos x="T6" y="T7"/>
                </a:cxn>
                <a:cxn ang="0">
                  <a:pos x="T8" y="T9"/>
                </a:cxn>
                <a:cxn ang="0">
                  <a:pos x="T10" y="T11"/>
                </a:cxn>
              </a:cxnLst>
              <a:rect l="0" t="0" r="r" b="b"/>
              <a:pathLst>
                <a:path w="460" h="594">
                  <a:moveTo>
                    <a:pt x="460" y="515"/>
                  </a:moveTo>
                  <a:lnTo>
                    <a:pt x="222" y="594"/>
                  </a:lnTo>
                  <a:lnTo>
                    <a:pt x="0" y="515"/>
                  </a:lnTo>
                  <a:lnTo>
                    <a:pt x="0" y="0"/>
                  </a:lnTo>
                  <a:lnTo>
                    <a:pt x="460" y="0"/>
                  </a:lnTo>
                  <a:lnTo>
                    <a:pt x="460" y="515"/>
                  </a:lnTo>
                  <a:close/>
                </a:path>
              </a:pathLst>
            </a:custGeom>
            <a:solidFill>
              <a:srgbClr val="00B3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11" name="Freeform 6"/>
            <p:cNvSpPr>
              <a:spLocks/>
            </p:cNvSpPr>
            <p:nvPr/>
          </p:nvSpPr>
          <p:spPr bwMode="auto">
            <a:xfrm>
              <a:off x="7486" y="4065"/>
              <a:ext cx="383" cy="515"/>
            </a:xfrm>
            <a:custGeom>
              <a:avLst/>
              <a:gdLst>
                <a:gd name="T0" fmla="*/ 383 w 383"/>
                <a:gd name="T1" fmla="*/ 450 h 515"/>
                <a:gd name="T2" fmla="*/ 184 w 383"/>
                <a:gd name="T3" fmla="*/ 515 h 515"/>
                <a:gd name="T4" fmla="*/ 0 w 383"/>
                <a:gd name="T5" fmla="*/ 450 h 515"/>
                <a:gd name="T6" fmla="*/ 0 w 383"/>
                <a:gd name="T7" fmla="*/ 0 h 515"/>
                <a:gd name="T8" fmla="*/ 383 w 383"/>
                <a:gd name="T9" fmla="*/ 0 h 515"/>
                <a:gd name="T10" fmla="*/ 383 w 383"/>
                <a:gd name="T11" fmla="*/ 450 h 515"/>
              </a:gdLst>
              <a:ahLst/>
              <a:cxnLst>
                <a:cxn ang="0">
                  <a:pos x="T0" y="T1"/>
                </a:cxn>
                <a:cxn ang="0">
                  <a:pos x="T2" y="T3"/>
                </a:cxn>
                <a:cxn ang="0">
                  <a:pos x="T4" y="T5"/>
                </a:cxn>
                <a:cxn ang="0">
                  <a:pos x="T6" y="T7"/>
                </a:cxn>
                <a:cxn ang="0">
                  <a:pos x="T8" y="T9"/>
                </a:cxn>
                <a:cxn ang="0">
                  <a:pos x="T10" y="T11"/>
                </a:cxn>
              </a:cxnLst>
              <a:rect l="0" t="0" r="r" b="b"/>
              <a:pathLst>
                <a:path w="383" h="515">
                  <a:moveTo>
                    <a:pt x="383" y="450"/>
                  </a:moveTo>
                  <a:lnTo>
                    <a:pt x="184" y="515"/>
                  </a:lnTo>
                  <a:lnTo>
                    <a:pt x="0" y="450"/>
                  </a:lnTo>
                  <a:lnTo>
                    <a:pt x="0" y="0"/>
                  </a:lnTo>
                  <a:lnTo>
                    <a:pt x="383" y="0"/>
                  </a:lnTo>
                  <a:lnTo>
                    <a:pt x="383" y="450"/>
                  </a:lnTo>
                  <a:close/>
                </a:path>
              </a:pathLst>
            </a:custGeom>
            <a:noFill/>
            <a:ln w="1905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12" name="Freeform 7"/>
            <p:cNvSpPr>
              <a:spLocks/>
            </p:cNvSpPr>
            <p:nvPr/>
          </p:nvSpPr>
          <p:spPr bwMode="auto">
            <a:xfrm>
              <a:off x="7565" y="4326"/>
              <a:ext cx="129" cy="122"/>
            </a:xfrm>
            <a:custGeom>
              <a:avLst/>
              <a:gdLst>
                <a:gd name="T0" fmla="*/ 65 w 129"/>
                <a:gd name="T1" fmla="*/ 74 h 122"/>
                <a:gd name="T2" fmla="*/ 93 w 129"/>
                <a:gd name="T3" fmla="*/ 0 h 122"/>
                <a:gd name="T4" fmla="*/ 129 w 129"/>
                <a:gd name="T5" fmla="*/ 0 h 122"/>
                <a:gd name="T6" fmla="*/ 77 w 129"/>
                <a:gd name="T7" fmla="*/ 122 h 122"/>
                <a:gd name="T8" fmla="*/ 50 w 129"/>
                <a:gd name="T9" fmla="*/ 122 h 122"/>
                <a:gd name="T10" fmla="*/ 0 w 129"/>
                <a:gd name="T11" fmla="*/ 0 h 122"/>
                <a:gd name="T12" fmla="*/ 33 w 129"/>
                <a:gd name="T13" fmla="*/ 0 h 122"/>
                <a:gd name="T14" fmla="*/ 65 w 129"/>
                <a:gd name="T15" fmla="*/ 74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9" h="122">
                  <a:moveTo>
                    <a:pt x="65" y="74"/>
                  </a:moveTo>
                  <a:lnTo>
                    <a:pt x="93" y="0"/>
                  </a:lnTo>
                  <a:lnTo>
                    <a:pt x="129" y="0"/>
                  </a:lnTo>
                  <a:lnTo>
                    <a:pt x="77" y="122"/>
                  </a:lnTo>
                  <a:lnTo>
                    <a:pt x="50" y="122"/>
                  </a:lnTo>
                  <a:lnTo>
                    <a:pt x="0" y="0"/>
                  </a:lnTo>
                  <a:lnTo>
                    <a:pt x="33" y="0"/>
                  </a:lnTo>
                  <a:lnTo>
                    <a:pt x="65" y="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13" name="Freeform 8"/>
            <p:cNvSpPr>
              <a:spLocks/>
            </p:cNvSpPr>
            <p:nvPr/>
          </p:nvSpPr>
          <p:spPr bwMode="auto">
            <a:xfrm>
              <a:off x="7658" y="4326"/>
              <a:ext cx="130" cy="122"/>
            </a:xfrm>
            <a:custGeom>
              <a:avLst/>
              <a:gdLst>
                <a:gd name="T0" fmla="*/ 65 w 130"/>
                <a:gd name="T1" fmla="*/ 48 h 122"/>
                <a:gd name="T2" fmla="*/ 34 w 130"/>
                <a:gd name="T3" fmla="*/ 122 h 122"/>
                <a:gd name="T4" fmla="*/ 0 w 130"/>
                <a:gd name="T5" fmla="*/ 122 h 122"/>
                <a:gd name="T6" fmla="*/ 53 w 130"/>
                <a:gd name="T7" fmla="*/ 0 h 122"/>
                <a:gd name="T8" fmla="*/ 77 w 130"/>
                <a:gd name="T9" fmla="*/ 0 h 122"/>
                <a:gd name="T10" fmla="*/ 130 w 130"/>
                <a:gd name="T11" fmla="*/ 122 h 122"/>
                <a:gd name="T12" fmla="*/ 94 w 130"/>
                <a:gd name="T13" fmla="*/ 122 h 122"/>
                <a:gd name="T14" fmla="*/ 65 w 130"/>
                <a:gd name="T15" fmla="*/ 48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22">
                  <a:moveTo>
                    <a:pt x="65" y="48"/>
                  </a:moveTo>
                  <a:lnTo>
                    <a:pt x="34" y="122"/>
                  </a:lnTo>
                  <a:lnTo>
                    <a:pt x="0" y="122"/>
                  </a:lnTo>
                  <a:lnTo>
                    <a:pt x="53" y="0"/>
                  </a:lnTo>
                  <a:lnTo>
                    <a:pt x="77" y="0"/>
                  </a:lnTo>
                  <a:lnTo>
                    <a:pt x="130" y="122"/>
                  </a:lnTo>
                  <a:lnTo>
                    <a:pt x="94" y="122"/>
                  </a:lnTo>
                  <a:lnTo>
                    <a:pt x="65" y="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grpSp>
      <p:sp>
        <p:nvSpPr>
          <p:cNvPr id="56" name="TextBox 55"/>
          <p:cNvSpPr txBox="1"/>
          <p:nvPr/>
        </p:nvSpPr>
        <p:spPr>
          <a:xfrm>
            <a:off x="1797084" y="1911246"/>
            <a:ext cx="5459637" cy="2246769"/>
          </a:xfrm>
          <a:prstGeom prst="rect">
            <a:avLst/>
          </a:prstGeom>
          <a:noFill/>
        </p:spPr>
        <p:txBody>
          <a:bodyPr wrap="square" rtlCol="0">
            <a:spAutoFit/>
          </a:bodyPr>
          <a:lstStyle/>
          <a:p>
            <a:pPr defTabSz="309563" eaLnBrk="1" fontAlgn="auto">
              <a:lnSpc>
                <a:spcPts val="8400"/>
              </a:lnSpc>
              <a:spcBef>
                <a:spcPts val="0"/>
              </a:spcBef>
              <a:spcAft>
                <a:spcPts val="0"/>
              </a:spcAft>
            </a:pPr>
            <a:r>
              <a:rPr lang="en-US" sz="7200" kern="0" spc="28" dirty="0">
                <a:solidFill>
                  <a:srgbClr val="003A5D"/>
                </a:solidFill>
                <a:latin typeface="Molde Heavy" panose="00000500000000000000" pitchFamily="50" charset="0"/>
                <a:ea typeface="Roboto Black" panose="02000000000000000000" pitchFamily="2" charset="0"/>
                <a:cs typeface="Molde Black"/>
                <a:sym typeface="Roboto Light"/>
              </a:rPr>
              <a:t>LET’S TALK</a:t>
            </a:r>
          </a:p>
          <a:p>
            <a:pPr defTabSz="309563" eaLnBrk="1" fontAlgn="auto">
              <a:lnSpc>
                <a:spcPts val="8400"/>
              </a:lnSpc>
              <a:spcBef>
                <a:spcPts val="0"/>
              </a:spcBef>
              <a:spcAft>
                <a:spcPts val="0"/>
              </a:spcAft>
            </a:pPr>
            <a:r>
              <a:rPr lang="en-US" sz="7200" kern="0" spc="28" dirty="0">
                <a:solidFill>
                  <a:srgbClr val="003A5D"/>
                </a:solidFill>
                <a:latin typeface="Molde Heavy" panose="00000500000000000000" pitchFamily="50" charset="0"/>
                <a:ea typeface="Roboto Black" panose="02000000000000000000" pitchFamily="2" charset="0"/>
                <a:cs typeface="Molde Black"/>
                <a:sym typeface="Roboto Light"/>
              </a:rPr>
              <a:t>FIBER</a:t>
            </a:r>
          </a:p>
        </p:txBody>
      </p:sp>
      <p:grpSp>
        <p:nvGrpSpPr>
          <p:cNvPr id="2" name="Group 1"/>
          <p:cNvGrpSpPr/>
          <p:nvPr/>
        </p:nvGrpSpPr>
        <p:grpSpPr>
          <a:xfrm>
            <a:off x="1864280" y="4858961"/>
            <a:ext cx="5320830" cy="477168"/>
            <a:chOff x="4971413" y="10883878"/>
            <a:chExt cx="14188879" cy="1272448"/>
          </a:xfrm>
        </p:grpSpPr>
        <p:grpSp>
          <p:nvGrpSpPr>
            <p:cNvPr id="3" name="Group 2"/>
            <p:cNvGrpSpPr/>
            <p:nvPr/>
          </p:nvGrpSpPr>
          <p:grpSpPr>
            <a:xfrm>
              <a:off x="4971413" y="10941795"/>
              <a:ext cx="6026685" cy="1209983"/>
              <a:chOff x="5242880" y="3539811"/>
              <a:chExt cx="6732561" cy="1351703"/>
            </a:xfrm>
          </p:grpSpPr>
          <p:sp>
            <p:nvSpPr>
              <p:cNvPr id="20" name="Freeform 19"/>
              <p:cNvSpPr>
                <a:spLocks/>
              </p:cNvSpPr>
              <p:nvPr/>
            </p:nvSpPr>
            <p:spPr bwMode="auto">
              <a:xfrm>
                <a:off x="7885729" y="3539811"/>
                <a:ext cx="1416585" cy="1351703"/>
              </a:xfrm>
              <a:custGeom>
                <a:avLst/>
                <a:gdLst>
                  <a:gd name="T0" fmla="*/ 327 w 655"/>
                  <a:gd name="T1" fmla="*/ 379 h 625"/>
                  <a:gd name="T2" fmla="*/ 478 w 655"/>
                  <a:gd name="T3" fmla="*/ 0 h 625"/>
                  <a:gd name="T4" fmla="*/ 655 w 655"/>
                  <a:gd name="T5" fmla="*/ 0 h 625"/>
                  <a:gd name="T6" fmla="*/ 388 w 655"/>
                  <a:gd name="T7" fmla="*/ 625 h 625"/>
                  <a:gd name="T8" fmla="*/ 263 w 655"/>
                  <a:gd name="T9" fmla="*/ 625 h 625"/>
                  <a:gd name="T10" fmla="*/ 0 w 655"/>
                  <a:gd name="T11" fmla="*/ 0 h 625"/>
                  <a:gd name="T12" fmla="*/ 175 w 655"/>
                  <a:gd name="T13" fmla="*/ 0 h 625"/>
                  <a:gd name="T14" fmla="*/ 327 w 655"/>
                  <a:gd name="T15" fmla="*/ 379 h 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5" h="625">
                    <a:moveTo>
                      <a:pt x="327" y="379"/>
                    </a:moveTo>
                    <a:lnTo>
                      <a:pt x="478" y="0"/>
                    </a:lnTo>
                    <a:lnTo>
                      <a:pt x="655" y="0"/>
                    </a:lnTo>
                    <a:lnTo>
                      <a:pt x="388" y="625"/>
                    </a:lnTo>
                    <a:lnTo>
                      <a:pt x="263" y="625"/>
                    </a:lnTo>
                    <a:lnTo>
                      <a:pt x="0" y="0"/>
                    </a:lnTo>
                    <a:lnTo>
                      <a:pt x="175" y="0"/>
                    </a:lnTo>
                    <a:lnTo>
                      <a:pt x="327" y="379"/>
                    </a:lnTo>
                    <a:close/>
                  </a:path>
                </a:pathLst>
              </a:custGeom>
              <a:solidFill>
                <a:srgbClr val="00B2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21" name="Freeform 20"/>
              <p:cNvSpPr>
                <a:spLocks/>
              </p:cNvSpPr>
              <p:nvPr/>
            </p:nvSpPr>
            <p:spPr bwMode="auto">
              <a:xfrm>
                <a:off x="8908698" y="3539811"/>
                <a:ext cx="1416585" cy="1351703"/>
              </a:xfrm>
              <a:custGeom>
                <a:avLst/>
                <a:gdLst>
                  <a:gd name="T0" fmla="*/ 329 w 655"/>
                  <a:gd name="T1" fmla="*/ 246 h 625"/>
                  <a:gd name="T2" fmla="*/ 175 w 655"/>
                  <a:gd name="T3" fmla="*/ 625 h 625"/>
                  <a:gd name="T4" fmla="*/ 0 w 655"/>
                  <a:gd name="T5" fmla="*/ 625 h 625"/>
                  <a:gd name="T6" fmla="*/ 267 w 655"/>
                  <a:gd name="T7" fmla="*/ 0 h 625"/>
                  <a:gd name="T8" fmla="*/ 392 w 655"/>
                  <a:gd name="T9" fmla="*/ 0 h 625"/>
                  <a:gd name="T10" fmla="*/ 655 w 655"/>
                  <a:gd name="T11" fmla="*/ 625 h 625"/>
                  <a:gd name="T12" fmla="*/ 478 w 655"/>
                  <a:gd name="T13" fmla="*/ 625 h 625"/>
                  <a:gd name="T14" fmla="*/ 329 w 655"/>
                  <a:gd name="T15" fmla="*/ 246 h 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5" h="625">
                    <a:moveTo>
                      <a:pt x="329" y="246"/>
                    </a:moveTo>
                    <a:lnTo>
                      <a:pt x="175" y="625"/>
                    </a:lnTo>
                    <a:lnTo>
                      <a:pt x="0" y="625"/>
                    </a:lnTo>
                    <a:lnTo>
                      <a:pt x="267" y="0"/>
                    </a:lnTo>
                    <a:lnTo>
                      <a:pt x="392" y="0"/>
                    </a:lnTo>
                    <a:lnTo>
                      <a:pt x="655" y="625"/>
                    </a:lnTo>
                    <a:lnTo>
                      <a:pt x="478" y="625"/>
                    </a:lnTo>
                    <a:lnTo>
                      <a:pt x="329" y="246"/>
                    </a:lnTo>
                    <a:close/>
                  </a:path>
                </a:pathLst>
              </a:custGeom>
              <a:solidFill>
                <a:srgbClr val="00B2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22" name="Freeform 21"/>
              <p:cNvSpPr>
                <a:spLocks/>
              </p:cNvSpPr>
              <p:nvPr/>
            </p:nvSpPr>
            <p:spPr bwMode="auto">
              <a:xfrm>
                <a:off x="5242880" y="3539811"/>
                <a:ext cx="767768" cy="1351703"/>
              </a:xfrm>
              <a:custGeom>
                <a:avLst/>
                <a:gdLst>
                  <a:gd name="T0" fmla="*/ 161 w 355"/>
                  <a:gd name="T1" fmla="*/ 137 h 625"/>
                  <a:gd name="T2" fmla="*/ 161 w 355"/>
                  <a:gd name="T3" fmla="*/ 241 h 625"/>
                  <a:gd name="T4" fmla="*/ 343 w 355"/>
                  <a:gd name="T5" fmla="*/ 241 h 625"/>
                  <a:gd name="T6" fmla="*/ 343 w 355"/>
                  <a:gd name="T7" fmla="*/ 379 h 625"/>
                  <a:gd name="T8" fmla="*/ 161 w 355"/>
                  <a:gd name="T9" fmla="*/ 379 h 625"/>
                  <a:gd name="T10" fmla="*/ 161 w 355"/>
                  <a:gd name="T11" fmla="*/ 487 h 625"/>
                  <a:gd name="T12" fmla="*/ 355 w 355"/>
                  <a:gd name="T13" fmla="*/ 487 h 625"/>
                  <a:gd name="T14" fmla="*/ 355 w 355"/>
                  <a:gd name="T15" fmla="*/ 625 h 625"/>
                  <a:gd name="T16" fmla="*/ 0 w 355"/>
                  <a:gd name="T17" fmla="*/ 625 h 625"/>
                  <a:gd name="T18" fmla="*/ 0 w 355"/>
                  <a:gd name="T19" fmla="*/ 0 h 625"/>
                  <a:gd name="T20" fmla="*/ 355 w 355"/>
                  <a:gd name="T21" fmla="*/ 0 h 625"/>
                  <a:gd name="T22" fmla="*/ 355 w 355"/>
                  <a:gd name="T23" fmla="*/ 137 h 625"/>
                  <a:gd name="T24" fmla="*/ 161 w 355"/>
                  <a:gd name="T25" fmla="*/ 137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5" h="625">
                    <a:moveTo>
                      <a:pt x="161" y="137"/>
                    </a:moveTo>
                    <a:lnTo>
                      <a:pt x="161" y="241"/>
                    </a:lnTo>
                    <a:lnTo>
                      <a:pt x="343" y="241"/>
                    </a:lnTo>
                    <a:lnTo>
                      <a:pt x="343" y="379"/>
                    </a:lnTo>
                    <a:lnTo>
                      <a:pt x="161" y="379"/>
                    </a:lnTo>
                    <a:lnTo>
                      <a:pt x="161" y="487"/>
                    </a:lnTo>
                    <a:lnTo>
                      <a:pt x="355" y="487"/>
                    </a:lnTo>
                    <a:lnTo>
                      <a:pt x="355" y="625"/>
                    </a:lnTo>
                    <a:lnTo>
                      <a:pt x="0" y="625"/>
                    </a:lnTo>
                    <a:lnTo>
                      <a:pt x="0" y="0"/>
                    </a:lnTo>
                    <a:lnTo>
                      <a:pt x="355" y="0"/>
                    </a:lnTo>
                    <a:lnTo>
                      <a:pt x="355" y="137"/>
                    </a:lnTo>
                    <a:lnTo>
                      <a:pt x="161" y="137"/>
                    </a:lnTo>
                    <a:close/>
                  </a:path>
                </a:pathLst>
              </a:custGeom>
              <a:solidFill>
                <a:srgbClr val="003A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23" name="Freeform 22"/>
              <p:cNvSpPr>
                <a:spLocks/>
              </p:cNvSpPr>
              <p:nvPr/>
            </p:nvSpPr>
            <p:spPr bwMode="auto">
              <a:xfrm>
                <a:off x="6133923" y="3539811"/>
                <a:ext cx="772093" cy="1351703"/>
              </a:xfrm>
              <a:custGeom>
                <a:avLst/>
                <a:gdLst>
                  <a:gd name="T0" fmla="*/ 163 w 357"/>
                  <a:gd name="T1" fmla="*/ 487 h 625"/>
                  <a:gd name="T2" fmla="*/ 357 w 357"/>
                  <a:gd name="T3" fmla="*/ 487 h 625"/>
                  <a:gd name="T4" fmla="*/ 357 w 357"/>
                  <a:gd name="T5" fmla="*/ 625 h 625"/>
                  <a:gd name="T6" fmla="*/ 0 w 357"/>
                  <a:gd name="T7" fmla="*/ 625 h 625"/>
                  <a:gd name="T8" fmla="*/ 0 w 357"/>
                  <a:gd name="T9" fmla="*/ 0 h 625"/>
                  <a:gd name="T10" fmla="*/ 163 w 357"/>
                  <a:gd name="T11" fmla="*/ 0 h 625"/>
                  <a:gd name="T12" fmla="*/ 163 w 357"/>
                  <a:gd name="T13" fmla="*/ 487 h 625"/>
                </a:gdLst>
                <a:ahLst/>
                <a:cxnLst>
                  <a:cxn ang="0">
                    <a:pos x="T0" y="T1"/>
                  </a:cxn>
                  <a:cxn ang="0">
                    <a:pos x="T2" y="T3"/>
                  </a:cxn>
                  <a:cxn ang="0">
                    <a:pos x="T4" y="T5"/>
                  </a:cxn>
                  <a:cxn ang="0">
                    <a:pos x="T6" y="T7"/>
                  </a:cxn>
                  <a:cxn ang="0">
                    <a:pos x="T8" y="T9"/>
                  </a:cxn>
                  <a:cxn ang="0">
                    <a:pos x="T10" y="T11"/>
                  </a:cxn>
                  <a:cxn ang="0">
                    <a:pos x="T12" y="T13"/>
                  </a:cxn>
                </a:cxnLst>
                <a:rect l="0" t="0" r="r" b="b"/>
                <a:pathLst>
                  <a:path w="357" h="625">
                    <a:moveTo>
                      <a:pt x="163" y="487"/>
                    </a:moveTo>
                    <a:lnTo>
                      <a:pt x="357" y="487"/>
                    </a:lnTo>
                    <a:lnTo>
                      <a:pt x="357" y="625"/>
                    </a:lnTo>
                    <a:lnTo>
                      <a:pt x="0" y="625"/>
                    </a:lnTo>
                    <a:lnTo>
                      <a:pt x="0" y="0"/>
                    </a:lnTo>
                    <a:lnTo>
                      <a:pt x="163" y="0"/>
                    </a:lnTo>
                    <a:lnTo>
                      <a:pt x="163" y="487"/>
                    </a:lnTo>
                    <a:close/>
                  </a:path>
                </a:pathLst>
              </a:custGeom>
              <a:solidFill>
                <a:srgbClr val="003A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24" name="Freeform 23"/>
              <p:cNvSpPr>
                <a:spLocks/>
              </p:cNvSpPr>
              <p:nvPr/>
            </p:nvSpPr>
            <p:spPr bwMode="auto">
              <a:xfrm>
                <a:off x="7042267" y="3539811"/>
                <a:ext cx="767768" cy="1351703"/>
              </a:xfrm>
              <a:custGeom>
                <a:avLst/>
                <a:gdLst>
                  <a:gd name="T0" fmla="*/ 163 w 355"/>
                  <a:gd name="T1" fmla="*/ 137 h 625"/>
                  <a:gd name="T2" fmla="*/ 163 w 355"/>
                  <a:gd name="T3" fmla="*/ 241 h 625"/>
                  <a:gd name="T4" fmla="*/ 345 w 355"/>
                  <a:gd name="T5" fmla="*/ 241 h 625"/>
                  <a:gd name="T6" fmla="*/ 345 w 355"/>
                  <a:gd name="T7" fmla="*/ 379 h 625"/>
                  <a:gd name="T8" fmla="*/ 163 w 355"/>
                  <a:gd name="T9" fmla="*/ 379 h 625"/>
                  <a:gd name="T10" fmla="*/ 163 w 355"/>
                  <a:gd name="T11" fmla="*/ 487 h 625"/>
                  <a:gd name="T12" fmla="*/ 355 w 355"/>
                  <a:gd name="T13" fmla="*/ 487 h 625"/>
                  <a:gd name="T14" fmla="*/ 355 w 355"/>
                  <a:gd name="T15" fmla="*/ 625 h 625"/>
                  <a:gd name="T16" fmla="*/ 0 w 355"/>
                  <a:gd name="T17" fmla="*/ 625 h 625"/>
                  <a:gd name="T18" fmla="*/ 0 w 355"/>
                  <a:gd name="T19" fmla="*/ 0 h 625"/>
                  <a:gd name="T20" fmla="*/ 355 w 355"/>
                  <a:gd name="T21" fmla="*/ 0 h 625"/>
                  <a:gd name="T22" fmla="*/ 355 w 355"/>
                  <a:gd name="T23" fmla="*/ 137 h 625"/>
                  <a:gd name="T24" fmla="*/ 163 w 355"/>
                  <a:gd name="T25" fmla="*/ 137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5" h="625">
                    <a:moveTo>
                      <a:pt x="163" y="137"/>
                    </a:moveTo>
                    <a:lnTo>
                      <a:pt x="163" y="241"/>
                    </a:lnTo>
                    <a:lnTo>
                      <a:pt x="345" y="241"/>
                    </a:lnTo>
                    <a:lnTo>
                      <a:pt x="345" y="379"/>
                    </a:lnTo>
                    <a:lnTo>
                      <a:pt x="163" y="379"/>
                    </a:lnTo>
                    <a:lnTo>
                      <a:pt x="163" y="487"/>
                    </a:lnTo>
                    <a:lnTo>
                      <a:pt x="355" y="487"/>
                    </a:lnTo>
                    <a:lnTo>
                      <a:pt x="355" y="625"/>
                    </a:lnTo>
                    <a:lnTo>
                      <a:pt x="0" y="625"/>
                    </a:lnTo>
                    <a:lnTo>
                      <a:pt x="0" y="0"/>
                    </a:lnTo>
                    <a:lnTo>
                      <a:pt x="355" y="0"/>
                    </a:lnTo>
                    <a:lnTo>
                      <a:pt x="355" y="137"/>
                    </a:lnTo>
                    <a:lnTo>
                      <a:pt x="163" y="137"/>
                    </a:lnTo>
                    <a:close/>
                  </a:path>
                </a:pathLst>
              </a:custGeom>
              <a:solidFill>
                <a:srgbClr val="003A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25" name="Freeform 24"/>
              <p:cNvSpPr>
                <a:spLocks/>
              </p:cNvSpPr>
              <p:nvPr/>
            </p:nvSpPr>
            <p:spPr bwMode="auto">
              <a:xfrm>
                <a:off x="10150101" y="3539811"/>
                <a:ext cx="932135" cy="1351703"/>
              </a:xfrm>
              <a:custGeom>
                <a:avLst/>
                <a:gdLst>
                  <a:gd name="T0" fmla="*/ 298 w 431"/>
                  <a:gd name="T1" fmla="*/ 625 h 625"/>
                  <a:gd name="T2" fmla="*/ 135 w 431"/>
                  <a:gd name="T3" fmla="*/ 625 h 625"/>
                  <a:gd name="T4" fmla="*/ 135 w 431"/>
                  <a:gd name="T5" fmla="*/ 137 h 625"/>
                  <a:gd name="T6" fmla="*/ 0 w 431"/>
                  <a:gd name="T7" fmla="*/ 137 h 625"/>
                  <a:gd name="T8" fmla="*/ 0 w 431"/>
                  <a:gd name="T9" fmla="*/ 0 h 625"/>
                  <a:gd name="T10" fmla="*/ 431 w 431"/>
                  <a:gd name="T11" fmla="*/ 0 h 625"/>
                  <a:gd name="T12" fmla="*/ 431 w 431"/>
                  <a:gd name="T13" fmla="*/ 137 h 625"/>
                  <a:gd name="T14" fmla="*/ 298 w 431"/>
                  <a:gd name="T15" fmla="*/ 137 h 625"/>
                  <a:gd name="T16" fmla="*/ 298 w 431"/>
                  <a:gd name="T17" fmla="*/ 62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 h="625">
                    <a:moveTo>
                      <a:pt x="298" y="625"/>
                    </a:moveTo>
                    <a:lnTo>
                      <a:pt x="135" y="625"/>
                    </a:lnTo>
                    <a:lnTo>
                      <a:pt x="135" y="137"/>
                    </a:lnTo>
                    <a:lnTo>
                      <a:pt x="0" y="137"/>
                    </a:lnTo>
                    <a:lnTo>
                      <a:pt x="0" y="0"/>
                    </a:lnTo>
                    <a:lnTo>
                      <a:pt x="431" y="0"/>
                    </a:lnTo>
                    <a:lnTo>
                      <a:pt x="431" y="137"/>
                    </a:lnTo>
                    <a:lnTo>
                      <a:pt x="298" y="137"/>
                    </a:lnTo>
                    <a:lnTo>
                      <a:pt x="298" y="625"/>
                    </a:lnTo>
                    <a:close/>
                  </a:path>
                </a:pathLst>
              </a:custGeom>
              <a:solidFill>
                <a:srgbClr val="003A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26" name="Freeform 25"/>
              <p:cNvSpPr>
                <a:spLocks/>
              </p:cNvSpPr>
              <p:nvPr/>
            </p:nvSpPr>
            <p:spPr bwMode="auto">
              <a:xfrm>
                <a:off x="11209836" y="3539811"/>
                <a:ext cx="765605" cy="1351703"/>
              </a:xfrm>
              <a:custGeom>
                <a:avLst/>
                <a:gdLst>
                  <a:gd name="T0" fmla="*/ 163 w 354"/>
                  <a:gd name="T1" fmla="*/ 137 h 625"/>
                  <a:gd name="T2" fmla="*/ 163 w 354"/>
                  <a:gd name="T3" fmla="*/ 241 h 625"/>
                  <a:gd name="T4" fmla="*/ 335 w 354"/>
                  <a:gd name="T5" fmla="*/ 241 h 625"/>
                  <a:gd name="T6" fmla="*/ 335 w 354"/>
                  <a:gd name="T7" fmla="*/ 379 h 625"/>
                  <a:gd name="T8" fmla="*/ 163 w 354"/>
                  <a:gd name="T9" fmla="*/ 379 h 625"/>
                  <a:gd name="T10" fmla="*/ 163 w 354"/>
                  <a:gd name="T11" fmla="*/ 487 h 625"/>
                  <a:gd name="T12" fmla="*/ 354 w 354"/>
                  <a:gd name="T13" fmla="*/ 487 h 625"/>
                  <a:gd name="T14" fmla="*/ 354 w 354"/>
                  <a:gd name="T15" fmla="*/ 625 h 625"/>
                  <a:gd name="T16" fmla="*/ 0 w 354"/>
                  <a:gd name="T17" fmla="*/ 625 h 625"/>
                  <a:gd name="T18" fmla="*/ 0 w 354"/>
                  <a:gd name="T19" fmla="*/ 0 h 625"/>
                  <a:gd name="T20" fmla="*/ 354 w 354"/>
                  <a:gd name="T21" fmla="*/ 0 h 625"/>
                  <a:gd name="T22" fmla="*/ 354 w 354"/>
                  <a:gd name="T23" fmla="*/ 137 h 625"/>
                  <a:gd name="T24" fmla="*/ 163 w 354"/>
                  <a:gd name="T25" fmla="*/ 137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4" h="625">
                    <a:moveTo>
                      <a:pt x="163" y="137"/>
                    </a:moveTo>
                    <a:lnTo>
                      <a:pt x="163" y="241"/>
                    </a:lnTo>
                    <a:lnTo>
                      <a:pt x="335" y="241"/>
                    </a:lnTo>
                    <a:lnTo>
                      <a:pt x="335" y="379"/>
                    </a:lnTo>
                    <a:lnTo>
                      <a:pt x="163" y="379"/>
                    </a:lnTo>
                    <a:lnTo>
                      <a:pt x="163" y="487"/>
                    </a:lnTo>
                    <a:lnTo>
                      <a:pt x="354" y="487"/>
                    </a:lnTo>
                    <a:lnTo>
                      <a:pt x="354" y="625"/>
                    </a:lnTo>
                    <a:lnTo>
                      <a:pt x="0" y="625"/>
                    </a:lnTo>
                    <a:lnTo>
                      <a:pt x="0" y="0"/>
                    </a:lnTo>
                    <a:lnTo>
                      <a:pt x="354" y="0"/>
                    </a:lnTo>
                    <a:lnTo>
                      <a:pt x="354" y="137"/>
                    </a:lnTo>
                    <a:lnTo>
                      <a:pt x="163" y="137"/>
                    </a:lnTo>
                    <a:close/>
                  </a:path>
                </a:pathLst>
              </a:custGeom>
              <a:solidFill>
                <a:srgbClr val="003A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grpSp>
        <p:cxnSp>
          <p:nvCxnSpPr>
            <p:cNvPr id="6" name="Straight Connector 5"/>
            <p:cNvCxnSpPr/>
            <p:nvPr/>
          </p:nvCxnSpPr>
          <p:spPr>
            <a:xfrm>
              <a:off x="12484935" y="10941795"/>
              <a:ext cx="0" cy="1209983"/>
            </a:xfrm>
            <a:prstGeom prst="line">
              <a:avLst/>
            </a:prstGeom>
            <a:noFill/>
            <a:ln w="88900" cap="flat">
              <a:solidFill>
                <a:schemeClr val="accent2"/>
              </a:solidFill>
              <a:prstDash val="solid"/>
              <a:miter lim="400000"/>
            </a:ln>
            <a:effectLst/>
            <a:sp3d/>
          </p:spPr>
          <p:style>
            <a:lnRef idx="0">
              <a:scrgbClr r="0" g="0" b="0"/>
            </a:lnRef>
            <a:fillRef idx="0">
              <a:scrgbClr r="0" g="0" b="0"/>
            </a:fillRef>
            <a:effectRef idx="0">
              <a:scrgbClr r="0" g="0" b="0"/>
            </a:effectRef>
            <a:fontRef idx="none"/>
          </p:style>
        </p:cxnSp>
        <p:grpSp>
          <p:nvGrpSpPr>
            <p:cNvPr id="27" name="Group 26"/>
            <p:cNvGrpSpPr/>
            <p:nvPr/>
          </p:nvGrpSpPr>
          <p:grpSpPr>
            <a:xfrm>
              <a:off x="13862189" y="10883878"/>
              <a:ext cx="5298103" cy="1272448"/>
              <a:chOff x="8958263" y="8074025"/>
              <a:chExt cx="4845050" cy="1163638"/>
            </a:xfrm>
          </p:grpSpPr>
          <p:sp>
            <p:nvSpPr>
              <p:cNvPr id="28" name="Freeform 27"/>
              <p:cNvSpPr>
                <a:spLocks noEditPoints="1"/>
              </p:cNvSpPr>
              <p:nvPr/>
            </p:nvSpPr>
            <p:spPr bwMode="auto">
              <a:xfrm>
                <a:off x="9937750" y="8074025"/>
                <a:ext cx="998538" cy="1163638"/>
              </a:xfrm>
              <a:custGeom>
                <a:avLst/>
                <a:gdLst>
                  <a:gd name="T0" fmla="*/ 64 w 266"/>
                  <a:gd name="T1" fmla="*/ 0 h 310"/>
                  <a:gd name="T2" fmla="*/ 189 w 266"/>
                  <a:gd name="T3" fmla="*/ 0 h 310"/>
                  <a:gd name="T4" fmla="*/ 258 w 266"/>
                  <a:gd name="T5" fmla="*/ 40 h 310"/>
                  <a:gd name="T6" fmla="*/ 251 w 266"/>
                  <a:gd name="T7" fmla="*/ 155 h 310"/>
                  <a:gd name="T8" fmla="*/ 126 w 266"/>
                  <a:gd name="T9" fmla="*/ 310 h 310"/>
                  <a:gd name="T10" fmla="*/ 0 w 266"/>
                  <a:gd name="T11" fmla="*/ 310 h 310"/>
                  <a:gd name="T12" fmla="*/ 64 w 266"/>
                  <a:gd name="T13" fmla="*/ 0 h 310"/>
                  <a:gd name="T14" fmla="*/ 99 w 266"/>
                  <a:gd name="T15" fmla="*/ 247 h 310"/>
                  <a:gd name="T16" fmla="*/ 117 w 266"/>
                  <a:gd name="T17" fmla="*/ 247 h 310"/>
                  <a:gd name="T18" fmla="*/ 152 w 266"/>
                  <a:gd name="T19" fmla="*/ 200 h 310"/>
                  <a:gd name="T20" fmla="*/ 171 w 266"/>
                  <a:gd name="T21" fmla="*/ 110 h 310"/>
                  <a:gd name="T22" fmla="*/ 150 w 266"/>
                  <a:gd name="T23" fmla="*/ 62 h 310"/>
                  <a:gd name="T24" fmla="*/ 138 w 266"/>
                  <a:gd name="T25" fmla="*/ 62 h 310"/>
                  <a:gd name="T26" fmla="*/ 99 w 266"/>
                  <a:gd name="T27" fmla="*/ 247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6" h="310">
                    <a:moveTo>
                      <a:pt x="64" y="0"/>
                    </a:moveTo>
                    <a:cubicBezTo>
                      <a:pt x="189" y="0"/>
                      <a:pt x="189" y="0"/>
                      <a:pt x="189" y="0"/>
                    </a:cubicBezTo>
                    <a:cubicBezTo>
                      <a:pt x="227" y="0"/>
                      <a:pt x="249" y="15"/>
                      <a:pt x="258" y="40"/>
                    </a:cubicBezTo>
                    <a:cubicBezTo>
                      <a:pt x="266" y="65"/>
                      <a:pt x="265" y="81"/>
                      <a:pt x="251" y="155"/>
                    </a:cubicBezTo>
                    <a:cubicBezTo>
                      <a:pt x="237" y="222"/>
                      <a:pt x="216" y="310"/>
                      <a:pt x="126" y="310"/>
                    </a:cubicBezTo>
                    <a:cubicBezTo>
                      <a:pt x="0" y="310"/>
                      <a:pt x="0" y="310"/>
                      <a:pt x="0" y="310"/>
                    </a:cubicBezTo>
                    <a:lnTo>
                      <a:pt x="64" y="0"/>
                    </a:lnTo>
                    <a:close/>
                    <a:moveTo>
                      <a:pt x="99" y="247"/>
                    </a:moveTo>
                    <a:cubicBezTo>
                      <a:pt x="117" y="247"/>
                      <a:pt x="117" y="247"/>
                      <a:pt x="117" y="247"/>
                    </a:cubicBezTo>
                    <a:cubicBezTo>
                      <a:pt x="139" y="247"/>
                      <a:pt x="147" y="223"/>
                      <a:pt x="152" y="200"/>
                    </a:cubicBezTo>
                    <a:cubicBezTo>
                      <a:pt x="171" y="110"/>
                      <a:pt x="171" y="110"/>
                      <a:pt x="171" y="110"/>
                    </a:cubicBezTo>
                    <a:cubicBezTo>
                      <a:pt x="177" y="79"/>
                      <a:pt x="177" y="62"/>
                      <a:pt x="150" y="62"/>
                    </a:cubicBezTo>
                    <a:cubicBezTo>
                      <a:pt x="138" y="62"/>
                      <a:pt x="138" y="62"/>
                      <a:pt x="138" y="62"/>
                    </a:cubicBezTo>
                    <a:lnTo>
                      <a:pt x="99" y="247"/>
                    </a:lnTo>
                    <a:close/>
                  </a:path>
                </a:pathLst>
              </a:custGeom>
              <a:solidFill>
                <a:srgbClr val="003A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29" name="Freeform 28"/>
              <p:cNvSpPr>
                <a:spLocks/>
              </p:cNvSpPr>
              <p:nvPr/>
            </p:nvSpPr>
            <p:spPr bwMode="auto">
              <a:xfrm>
                <a:off x="10848975" y="8074025"/>
                <a:ext cx="1377950" cy="1163638"/>
              </a:xfrm>
              <a:custGeom>
                <a:avLst/>
                <a:gdLst>
                  <a:gd name="T0" fmla="*/ 152 w 868"/>
                  <a:gd name="T1" fmla="*/ 0 h 733"/>
                  <a:gd name="T2" fmla="*/ 450 w 868"/>
                  <a:gd name="T3" fmla="*/ 0 h 733"/>
                  <a:gd name="T4" fmla="*/ 416 w 868"/>
                  <a:gd name="T5" fmla="*/ 447 h 733"/>
                  <a:gd name="T6" fmla="*/ 419 w 868"/>
                  <a:gd name="T7" fmla="*/ 447 h 733"/>
                  <a:gd name="T8" fmla="*/ 577 w 868"/>
                  <a:gd name="T9" fmla="*/ 0 h 733"/>
                  <a:gd name="T10" fmla="*/ 868 w 868"/>
                  <a:gd name="T11" fmla="*/ 0 h 733"/>
                  <a:gd name="T12" fmla="*/ 717 w 868"/>
                  <a:gd name="T13" fmla="*/ 733 h 733"/>
                  <a:gd name="T14" fmla="*/ 525 w 868"/>
                  <a:gd name="T15" fmla="*/ 733 h 733"/>
                  <a:gd name="T16" fmla="*/ 636 w 868"/>
                  <a:gd name="T17" fmla="*/ 199 h 733"/>
                  <a:gd name="T18" fmla="*/ 634 w 868"/>
                  <a:gd name="T19" fmla="*/ 199 h 733"/>
                  <a:gd name="T20" fmla="*/ 433 w 868"/>
                  <a:gd name="T21" fmla="*/ 733 h 733"/>
                  <a:gd name="T22" fmla="*/ 284 w 868"/>
                  <a:gd name="T23" fmla="*/ 733 h 733"/>
                  <a:gd name="T24" fmla="*/ 305 w 868"/>
                  <a:gd name="T25" fmla="*/ 199 h 733"/>
                  <a:gd name="T26" fmla="*/ 303 w 868"/>
                  <a:gd name="T27" fmla="*/ 199 h 733"/>
                  <a:gd name="T28" fmla="*/ 192 w 868"/>
                  <a:gd name="T29" fmla="*/ 733 h 733"/>
                  <a:gd name="T30" fmla="*/ 0 w 868"/>
                  <a:gd name="T31" fmla="*/ 733 h 733"/>
                  <a:gd name="T32" fmla="*/ 152 w 868"/>
                  <a:gd name="T33" fmla="*/ 0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8" h="733">
                    <a:moveTo>
                      <a:pt x="152" y="0"/>
                    </a:moveTo>
                    <a:lnTo>
                      <a:pt x="450" y="0"/>
                    </a:lnTo>
                    <a:lnTo>
                      <a:pt x="416" y="447"/>
                    </a:lnTo>
                    <a:lnTo>
                      <a:pt x="419" y="447"/>
                    </a:lnTo>
                    <a:lnTo>
                      <a:pt x="577" y="0"/>
                    </a:lnTo>
                    <a:lnTo>
                      <a:pt x="868" y="0"/>
                    </a:lnTo>
                    <a:lnTo>
                      <a:pt x="717" y="733"/>
                    </a:lnTo>
                    <a:lnTo>
                      <a:pt x="525" y="733"/>
                    </a:lnTo>
                    <a:lnTo>
                      <a:pt x="636" y="199"/>
                    </a:lnTo>
                    <a:lnTo>
                      <a:pt x="634" y="199"/>
                    </a:lnTo>
                    <a:lnTo>
                      <a:pt x="433" y="733"/>
                    </a:lnTo>
                    <a:lnTo>
                      <a:pt x="284" y="733"/>
                    </a:lnTo>
                    <a:lnTo>
                      <a:pt x="305" y="199"/>
                    </a:lnTo>
                    <a:lnTo>
                      <a:pt x="303" y="199"/>
                    </a:lnTo>
                    <a:lnTo>
                      <a:pt x="192" y="733"/>
                    </a:lnTo>
                    <a:lnTo>
                      <a:pt x="0" y="733"/>
                    </a:lnTo>
                    <a:lnTo>
                      <a:pt x="152" y="0"/>
                    </a:lnTo>
                    <a:close/>
                  </a:path>
                </a:pathLst>
              </a:custGeom>
              <a:solidFill>
                <a:srgbClr val="003A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30" name="Freeform 29"/>
              <p:cNvSpPr>
                <a:spLocks/>
              </p:cNvSpPr>
              <p:nvPr/>
            </p:nvSpPr>
            <p:spPr bwMode="auto">
              <a:xfrm>
                <a:off x="12091988" y="8074025"/>
                <a:ext cx="941388" cy="1163638"/>
              </a:xfrm>
              <a:custGeom>
                <a:avLst/>
                <a:gdLst>
                  <a:gd name="T0" fmla="*/ 151 w 593"/>
                  <a:gd name="T1" fmla="*/ 0 h 733"/>
                  <a:gd name="T2" fmla="*/ 593 w 593"/>
                  <a:gd name="T3" fmla="*/ 0 h 733"/>
                  <a:gd name="T4" fmla="*/ 558 w 593"/>
                  <a:gd name="T5" fmla="*/ 165 h 733"/>
                  <a:gd name="T6" fmla="*/ 321 w 593"/>
                  <a:gd name="T7" fmla="*/ 165 h 733"/>
                  <a:gd name="T8" fmla="*/ 298 w 593"/>
                  <a:gd name="T9" fmla="*/ 279 h 733"/>
                  <a:gd name="T10" fmla="*/ 517 w 593"/>
                  <a:gd name="T11" fmla="*/ 279 h 733"/>
                  <a:gd name="T12" fmla="*/ 484 w 593"/>
                  <a:gd name="T13" fmla="*/ 440 h 733"/>
                  <a:gd name="T14" fmla="*/ 265 w 593"/>
                  <a:gd name="T15" fmla="*/ 440 h 733"/>
                  <a:gd name="T16" fmla="*/ 239 w 593"/>
                  <a:gd name="T17" fmla="*/ 565 h 733"/>
                  <a:gd name="T18" fmla="*/ 484 w 593"/>
                  <a:gd name="T19" fmla="*/ 565 h 733"/>
                  <a:gd name="T20" fmla="*/ 449 w 593"/>
                  <a:gd name="T21" fmla="*/ 733 h 733"/>
                  <a:gd name="T22" fmla="*/ 0 w 593"/>
                  <a:gd name="T23" fmla="*/ 733 h 733"/>
                  <a:gd name="T24" fmla="*/ 151 w 593"/>
                  <a:gd name="T25" fmla="*/ 0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3" h="733">
                    <a:moveTo>
                      <a:pt x="151" y="0"/>
                    </a:moveTo>
                    <a:lnTo>
                      <a:pt x="593" y="0"/>
                    </a:lnTo>
                    <a:lnTo>
                      <a:pt x="558" y="165"/>
                    </a:lnTo>
                    <a:lnTo>
                      <a:pt x="321" y="165"/>
                    </a:lnTo>
                    <a:lnTo>
                      <a:pt x="298" y="279"/>
                    </a:lnTo>
                    <a:lnTo>
                      <a:pt x="517" y="279"/>
                    </a:lnTo>
                    <a:lnTo>
                      <a:pt x="484" y="440"/>
                    </a:lnTo>
                    <a:lnTo>
                      <a:pt x="265" y="440"/>
                    </a:lnTo>
                    <a:lnTo>
                      <a:pt x="239" y="565"/>
                    </a:lnTo>
                    <a:lnTo>
                      <a:pt x="484" y="565"/>
                    </a:lnTo>
                    <a:lnTo>
                      <a:pt x="449" y="733"/>
                    </a:lnTo>
                    <a:lnTo>
                      <a:pt x="0" y="733"/>
                    </a:lnTo>
                    <a:lnTo>
                      <a:pt x="151" y="0"/>
                    </a:lnTo>
                    <a:close/>
                  </a:path>
                </a:pathLst>
              </a:custGeom>
              <a:solidFill>
                <a:srgbClr val="003A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31" name="Freeform 30"/>
              <p:cNvSpPr>
                <a:spLocks noEditPoints="1"/>
              </p:cNvSpPr>
              <p:nvPr/>
            </p:nvSpPr>
            <p:spPr bwMode="auto">
              <a:xfrm>
                <a:off x="12846050" y="8074025"/>
                <a:ext cx="957263" cy="1163638"/>
              </a:xfrm>
              <a:custGeom>
                <a:avLst/>
                <a:gdLst>
                  <a:gd name="T0" fmla="*/ 390 w 603"/>
                  <a:gd name="T1" fmla="*/ 620 h 733"/>
                  <a:gd name="T2" fmla="*/ 253 w 603"/>
                  <a:gd name="T3" fmla="*/ 620 h 733"/>
                  <a:gd name="T4" fmla="*/ 210 w 603"/>
                  <a:gd name="T5" fmla="*/ 733 h 733"/>
                  <a:gd name="T6" fmla="*/ 0 w 603"/>
                  <a:gd name="T7" fmla="*/ 733 h 733"/>
                  <a:gd name="T8" fmla="*/ 324 w 603"/>
                  <a:gd name="T9" fmla="*/ 0 h 733"/>
                  <a:gd name="T10" fmla="*/ 581 w 603"/>
                  <a:gd name="T11" fmla="*/ 0 h 733"/>
                  <a:gd name="T12" fmla="*/ 603 w 603"/>
                  <a:gd name="T13" fmla="*/ 733 h 733"/>
                  <a:gd name="T14" fmla="*/ 390 w 603"/>
                  <a:gd name="T15" fmla="*/ 733 h 733"/>
                  <a:gd name="T16" fmla="*/ 390 w 603"/>
                  <a:gd name="T17" fmla="*/ 620 h 733"/>
                  <a:gd name="T18" fmla="*/ 421 w 603"/>
                  <a:gd name="T19" fmla="*/ 161 h 733"/>
                  <a:gd name="T20" fmla="*/ 418 w 603"/>
                  <a:gd name="T21" fmla="*/ 161 h 733"/>
                  <a:gd name="T22" fmla="*/ 310 w 603"/>
                  <a:gd name="T23" fmla="*/ 461 h 733"/>
                  <a:gd name="T24" fmla="*/ 402 w 603"/>
                  <a:gd name="T25" fmla="*/ 461 h 733"/>
                  <a:gd name="T26" fmla="*/ 421 w 603"/>
                  <a:gd name="T27" fmla="*/ 161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3" h="733">
                    <a:moveTo>
                      <a:pt x="390" y="620"/>
                    </a:moveTo>
                    <a:lnTo>
                      <a:pt x="253" y="620"/>
                    </a:lnTo>
                    <a:lnTo>
                      <a:pt x="210" y="733"/>
                    </a:lnTo>
                    <a:lnTo>
                      <a:pt x="0" y="733"/>
                    </a:lnTo>
                    <a:lnTo>
                      <a:pt x="324" y="0"/>
                    </a:lnTo>
                    <a:lnTo>
                      <a:pt x="581" y="0"/>
                    </a:lnTo>
                    <a:lnTo>
                      <a:pt x="603" y="733"/>
                    </a:lnTo>
                    <a:lnTo>
                      <a:pt x="390" y="733"/>
                    </a:lnTo>
                    <a:lnTo>
                      <a:pt x="390" y="620"/>
                    </a:lnTo>
                    <a:close/>
                    <a:moveTo>
                      <a:pt x="421" y="161"/>
                    </a:moveTo>
                    <a:lnTo>
                      <a:pt x="418" y="161"/>
                    </a:lnTo>
                    <a:lnTo>
                      <a:pt x="310" y="461"/>
                    </a:lnTo>
                    <a:lnTo>
                      <a:pt x="402" y="461"/>
                    </a:lnTo>
                    <a:lnTo>
                      <a:pt x="421" y="161"/>
                    </a:lnTo>
                    <a:close/>
                  </a:path>
                </a:pathLst>
              </a:custGeom>
              <a:solidFill>
                <a:srgbClr val="003A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32" name="Freeform 31"/>
              <p:cNvSpPr>
                <a:spLocks/>
              </p:cNvSpPr>
              <p:nvPr/>
            </p:nvSpPr>
            <p:spPr bwMode="auto">
              <a:xfrm>
                <a:off x="8958263" y="8074025"/>
                <a:ext cx="652463" cy="1163638"/>
              </a:xfrm>
              <a:custGeom>
                <a:avLst/>
                <a:gdLst>
                  <a:gd name="T0" fmla="*/ 281 w 411"/>
                  <a:gd name="T1" fmla="*/ 464 h 733"/>
                  <a:gd name="T2" fmla="*/ 182 w 411"/>
                  <a:gd name="T3" fmla="*/ 464 h 733"/>
                  <a:gd name="T4" fmla="*/ 267 w 411"/>
                  <a:gd name="T5" fmla="*/ 329 h 733"/>
                  <a:gd name="T6" fmla="*/ 182 w 411"/>
                  <a:gd name="T7" fmla="*/ 329 h 733"/>
                  <a:gd name="T8" fmla="*/ 411 w 411"/>
                  <a:gd name="T9" fmla="*/ 0 h 733"/>
                  <a:gd name="T10" fmla="*/ 159 w 411"/>
                  <a:gd name="T11" fmla="*/ 0 h 733"/>
                  <a:gd name="T12" fmla="*/ 0 w 411"/>
                  <a:gd name="T13" fmla="*/ 733 h 733"/>
                  <a:gd name="T14" fmla="*/ 199 w 411"/>
                  <a:gd name="T15" fmla="*/ 733 h 733"/>
                  <a:gd name="T16" fmla="*/ 281 w 411"/>
                  <a:gd name="T17" fmla="*/ 464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1" h="733">
                    <a:moveTo>
                      <a:pt x="281" y="464"/>
                    </a:moveTo>
                    <a:lnTo>
                      <a:pt x="182" y="464"/>
                    </a:lnTo>
                    <a:lnTo>
                      <a:pt x="267" y="329"/>
                    </a:lnTo>
                    <a:lnTo>
                      <a:pt x="182" y="329"/>
                    </a:lnTo>
                    <a:lnTo>
                      <a:pt x="411" y="0"/>
                    </a:lnTo>
                    <a:lnTo>
                      <a:pt x="159" y="0"/>
                    </a:lnTo>
                    <a:lnTo>
                      <a:pt x="0" y="733"/>
                    </a:lnTo>
                    <a:lnTo>
                      <a:pt x="199" y="733"/>
                    </a:lnTo>
                    <a:lnTo>
                      <a:pt x="281" y="464"/>
                    </a:lnTo>
                    <a:close/>
                  </a:path>
                </a:pathLst>
              </a:custGeom>
              <a:solidFill>
                <a:srgbClr val="F9A3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33" name="Freeform 32"/>
              <p:cNvSpPr>
                <a:spLocks/>
              </p:cNvSpPr>
              <p:nvPr/>
            </p:nvSpPr>
            <p:spPr bwMode="auto">
              <a:xfrm>
                <a:off x="9310688" y="8074025"/>
                <a:ext cx="657225" cy="1163638"/>
              </a:xfrm>
              <a:custGeom>
                <a:avLst/>
                <a:gdLst>
                  <a:gd name="T0" fmla="*/ 213 w 414"/>
                  <a:gd name="T1" fmla="*/ 0 h 733"/>
                  <a:gd name="T2" fmla="*/ 130 w 414"/>
                  <a:gd name="T3" fmla="*/ 274 h 733"/>
                  <a:gd name="T4" fmla="*/ 230 w 414"/>
                  <a:gd name="T5" fmla="*/ 274 h 733"/>
                  <a:gd name="T6" fmla="*/ 145 w 414"/>
                  <a:gd name="T7" fmla="*/ 407 h 733"/>
                  <a:gd name="T8" fmla="*/ 230 w 414"/>
                  <a:gd name="T9" fmla="*/ 407 h 733"/>
                  <a:gd name="T10" fmla="*/ 0 w 414"/>
                  <a:gd name="T11" fmla="*/ 733 h 733"/>
                  <a:gd name="T12" fmla="*/ 263 w 414"/>
                  <a:gd name="T13" fmla="*/ 733 h 733"/>
                  <a:gd name="T14" fmla="*/ 414 w 414"/>
                  <a:gd name="T15" fmla="*/ 0 h 733"/>
                  <a:gd name="T16" fmla="*/ 213 w 414"/>
                  <a:gd name="T17" fmla="*/ 0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733">
                    <a:moveTo>
                      <a:pt x="213" y="0"/>
                    </a:moveTo>
                    <a:lnTo>
                      <a:pt x="130" y="274"/>
                    </a:lnTo>
                    <a:lnTo>
                      <a:pt x="230" y="274"/>
                    </a:lnTo>
                    <a:lnTo>
                      <a:pt x="145" y="407"/>
                    </a:lnTo>
                    <a:lnTo>
                      <a:pt x="230" y="407"/>
                    </a:lnTo>
                    <a:lnTo>
                      <a:pt x="0" y="733"/>
                    </a:lnTo>
                    <a:lnTo>
                      <a:pt x="263" y="733"/>
                    </a:lnTo>
                    <a:lnTo>
                      <a:pt x="414" y="0"/>
                    </a:lnTo>
                    <a:lnTo>
                      <a:pt x="213" y="0"/>
                    </a:lnTo>
                    <a:close/>
                  </a:path>
                </a:pathLst>
              </a:custGeom>
              <a:solidFill>
                <a:srgbClr val="F9A3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grpSp>
      </p:grpSp>
      <p:pic>
        <p:nvPicPr>
          <p:cNvPr id="4" name="Picture 3">
            <a:extLst>
              <a:ext uri="{FF2B5EF4-FFF2-40B4-BE49-F238E27FC236}">
                <a16:creationId xmlns:a16="http://schemas.microsoft.com/office/drawing/2014/main" id="{39987FF4-C1D7-3C48-AEC1-1DB52BB48CBB}"/>
              </a:ext>
            </a:extLst>
          </p:cNvPr>
          <p:cNvPicPr>
            <a:picLocks noChangeAspect="1"/>
          </p:cNvPicPr>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3329499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idx="13"/>
          </p:nvPr>
        </p:nvPicPr>
        <p:blipFill>
          <a:blip r:embed="rId3">
            <a:extLst>
              <a:ext uri="{28A0092B-C50C-407E-A947-70E740481C1C}">
                <a14:useLocalDpi xmlns:a14="http://schemas.microsoft.com/office/drawing/2010/main" val="0"/>
              </a:ext>
            </a:extLst>
          </a:blip>
          <a:srcRect t="4522" b="4522"/>
          <a:stretch>
            <a:fillRect/>
          </a:stretch>
        </p:blipFill>
        <p:spPr/>
      </p:pic>
      <p:grpSp>
        <p:nvGrpSpPr>
          <p:cNvPr id="25" name="Group 24"/>
          <p:cNvGrpSpPr/>
          <p:nvPr/>
        </p:nvGrpSpPr>
        <p:grpSpPr>
          <a:xfrm>
            <a:off x="7298789" y="5051909"/>
            <a:ext cx="1161527" cy="233201"/>
            <a:chOff x="5242880" y="3539811"/>
            <a:chExt cx="6732561" cy="1351703"/>
          </a:xfrm>
        </p:grpSpPr>
        <p:sp>
          <p:nvSpPr>
            <p:cNvPr id="34" name="Freeform 33"/>
            <p:cNvSpPr>
              <a:spLocks/>
            </p:cNvSpPr>
            <p:nvPr/>
          </p:nvSpPr>
          <p:spPr bwMode="auto">
            <a:xfrm>
              <a:off x="7885729" y="3539811"/>
              <a:ext cx="1416585" cy="1351703"/>
            </a:xfrm>
            <a:custGeom>
              <a:avLst/>
              <a:gdLst>
                <a:gd name="T0" fmla="*/ 327 w 655"/>
                <a:gd name="T1" fmla="*/ 379 h 625"/>
                <a:gd name="T2" fmla="*/ 478 w 655"/>
                <a:gd name="T3" fmla="*/ 0 h 625"/>
                <a:gd name="T4" fmla="*/ 655 w 655"/>
                <a:gd name="T5" fmla="*/ 0 h 625"/>
                <a:gd name="T6" fmla="*/ 388 w 655"/>
                <a:gd name="T7" fmla="*/ 625 h 625"/>
                <a:gd name="T8" fmla="*/ 263 w 655"/>
                <a:gd name="T9" fmla="*/ 625 h 625"/>
                <a:gd name="T10" fmla="*/ 0 w 655"/>
                <a:gd name="T11" fmla="*/ 0 h 625"/>
                <a:gd name="T12" fmla="*/ 175 w 655"/>
                <a:gd name="T13" fmla="*/ 0 h 625"/>
                <a:gd name="T14" fmla="*/ 327 w 655"/>
                <a:gd name="T15" fmla="*/ 379 h 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5" h="625">
                  <a:moveTo>
                    <a:pt x="327" y="379"/>
                  </a:moveTo>
                  <a:lnTo>
                    <a:pt x="478" y="0"/>
                  </a:lnTo>
                  <a:lnTo>
                    <a:pt x="655" y="0"/>
                  </a:lnTo>
                  <a:lnTo>
                    <a:pt x="388" y="625"/>
                  </a:lnTo>
                  <a:lnTo>
                    <a:pt x="263" y="625"/>
                  </a:lnTo>
                  <a:lnTo>
                    <a:pt x="0" y="0"/>
                  </a:lnTo>
                  <a:lnTo>
                    <a:pt x="175" y="0"/>
                  </a:lnTo>
                  <a:lnTo>
                    <a:pt x="327" y="379"/>
                  </a:lnTo>
                  <a:close/>
                </a:path>
              </a:pathLst>
            </a:custGeom>
            <a:solidFill>
              <a:srgbClr val="00B2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35" name="Freeform 34"/>
            <p:cNvSpPr>
              <a:spLocks/>
            </p:cNvSpPr>
            <p:nvPr/>
          </p:nvSpPr>
          <p:spPr bwMode="auto">
            <a:xfrm>
              <a:off x="8908698" y="3539811"/>
              <a:ext cx="1416585" cy="1351703"/>
            </a:xfrm>
            <a:custGeom>
              <a:avLst/>
              <a:gdLst>
                <a:gd name="T0" fmla="*/ 329 w 655"/>
                <a:gd name="T1" fmla="*/ 246 h 625"/>
                <a:gd name="T2" fmla="*/ 175 w 655"/>
                <a:gd name="T3" fmla="*/ 625 h 625"/>
                <a:gd name="T4" fmla="*/ 0 w 655"/>
                <a:gd name="T5" fmla="*/ 625 h 625"/>
                <a:gd name="T6" fmla="*/ 267 w 655"/>
                <a:gd name="T7" fmla="*/ 0 h 625"/>
                <a:gd name="T8" fmla="*/ 392 w 655"/>
                <a:gd name="T9" fmla="*/ 0 h 625"/>
                <a:gd name="T10" fmla="*/ 655 w 655"/>
                <a:gd name="T11" fmla="*/ 625 h 625"/>
                <a:gd name="T12" fmla="*/ 478 w 655"/>
                <a:gd name="T13" fmla="*/ 625 h 625"/>
                <a:gd name="T14" fmla="*/ 329 w 655"/>
                <a:gd name="T15" fmla="*/ 246 h 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5" h="625">
                  <a:moveTo>
                    <a:pt x="329" y="246"/>
                  </a:moveTo>
                  <a:lnTo>
                    <a:pt x="175" y="625"/>
                  </a:lnTo>
                  <a:lnTo>
                    <a:pt x="0" y="625"/>
                  </a:lnTo>
                  <a:lnTo>
                    <a:pt x="267" y="0"/>
                  </a:lnTo>
                  <a:lnTo>
                    <a:pt x="392" y="0"/>
                  </a:lnTo>
                  <a:lnTo>
                    <a:pt x="655" y="625"/>
                  </a:lnTo>
                  <a:lnTo>
                    <a:pt x="478" y="625"/>
                  </a:lnTo>
                  <a:lnTo>
                    <a:pt x="329" y="246"/>
                  </a:lnTo>
                  <a:close/>
                </a:path>
              </a:pathLst>
            </a:custGeom>
            <a:solidFill>
              <a:srgbClr val="00B2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36" name="Freeform 35"/>
            <p:cNvSpPr>
              <a:spLocks/>
            </p:cNvSpPr>
            <p:nvPr/>
          </p:nvSpPr>
          <p:spPr bwMode="auto">
            <a:xfrm>
              <a:off x="5242880" y="3539811"/>
              <a:ext cx="767768" cy="1351703"/>
            </a:xfrm>
            <a:custGeom>
              <a:avLst/>
              <a:gdLst>
                <a:gd name="T0" fmla="*/ 161 w 355"/>
                <a:gd name="T1" fmla="*/ 137 h 625"/>
                <a:gd name="T2" fmla="*/ 161 w 355"/>
                <a:gd name="T3" fmla="*/ 241 h 625"/>
                <a:gd name="T4" fmla="*/ 343 w 355"/>
                <a:gd name="T5" fmla="*/ 241 h 625"/>
                <a:gd name="T6" fmla="*/ 343 w 355"/>
                <a:gd name="T7" fmla="*/ 379 h 625"/>
                <a:gd name="T8" fmla="*/ 161 w 355"/>
                <a:gd name="T9" fmla="*/ 379 h 625"/>
                <a:gd name="T10" fmla="*/ 161 w 355"/>
                <a:gd name="T11" fmla="*/ 487 h 625"/>
                <a:gd name="T12" fmla="*/ 355 w 355"/>
                <a:gd name="T13" fmla="*/ 487 h 625"/>
                <a:gd name="T14" fmla="*/ 355 w 355"/>
                <a:gd name="T15" fmla="*/ 625 h 625"/>
                <a:gd name="T16" fmla="*/ 0 w 355"/>
                <a:gd name="T17" fmla="*/ 625 h 625"/>
                <a:gd name="T18" fmla="*/ 0 w 355"/>
                <a:gd name="T19" fmla="*/ 0 h 625"/>
                <a:gd name="T20" fmla="*/ 355 w 355"/>
                <a:gd name="T21" fmla="*/ 0 h 625"/>
                <a:gd name="T22" fmla="*/ 355 w 355"/>
                <a:gd name="T23" fmla="*/ 137 h 625"/>
                <a:gd name="T24" fmla="*/ 161 w 355"/>
                <a:gd name="T25" fmla="*/ 137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5" h="625">
                  <a:moveTo>
                    <a:pt x="161" y="137"/>
                  </a:moveTo>
                  <a:lnTo>
                    <a:pt x="161" y="241"/>
                  </a:lnTo>
                  <a:lnTo>
                    <a:pt x="343" y="241"/>
                  </a:lnTo>
                  <a:lnTo>
                    <a:pt x="343" y="379"/>
                  </a:lnTo>
                  <a:lnTo>
                    <a:pt x="161" y="379"/>
                  </a:lnTo>
                  <a:lnTo>
                    <a:pt x="161" y="487"/>
                  </a:lnTo>
                  <a:lnTo>
                    <a:pt x="355" y="487"/>
                  </a:lnTo>
                  <a:lnTo>
                    <a:pt x="355" y="625"/>
                  </a:lnTo>
                  <a:lnTo>
                    <a:pt x="0" y="625"/>
                  </a:lnTo>
                  <a:lnTo>
                    <a:pt x="0" y="0"/>
                  </a:lnTo>
                  <a:lnTo>
                    <a:pt x="355" y="0"/>
                  </a:lnTo>
                  <a:lnTo>
                    <a:pt x="355" y="137"/>
                  </a:lnTo>
                  <a:lnTo>
                    <a:pt x="161" y="137"/>
                  </a:lnTo>
                  <a:close/>
                </a:path>
              </a:pathLst>
            </a:custGeom>
            <a:solidFill>
              <a:srgbClr val="003A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37" name="Freeform 36"/>
            <p:cNvSpPr>
              <a:spLocks/>
            </p:cNvSpPr>
            <p:nvPr/>
          </p:nvSpPr>
          <p:spPr bwMode="auto">
            <a:xfrm>
              <a:off x="6133923" y="3539811"/>
              <a:ext cx="772093" cy="1351703"/>
            </a:xfrm>
            <a:custGeom>
              <a:avLst/>
              <a:gdLst>
                <a:gd name="T0" fmla="*/ 163 w 357"/>
                <a:gd name="T1" fmla="*/ 487 h 625"/>
                <a:gd name="T2" fmla="*/ 357 w 357"/>
                <a:gd name="T3" fmla="*/ 487 h 625"/>
                <a:gd name="T4" fmla="*/ 357 w 357"/>
                <a:gd name="T5" fmla="*/ 625 h 625"/>
                <a:gd name="T6" fmla="*/ 0 w 357"/>
                <a:gd name="T7" fmla="*/ 625 h 625"/>
                <a:gd name="T8" fmla="*/ 0 w 357"/>
                <a:gd name="T9" fmla="*/ 0 h 625"/>
                <a:gd name="T10" fmla="*/ 163 w 357"/>
                <a:gd name="T11" fmla="*/ 0 h 625"/>
                <a:gd name="T12" fmla="*/ 163 w 357"/>
                <a:gd name="T13" fmla="*/ 487 h 625"/>
              </a:gdLst>
              <a:ahLst/>
              <a:cxnLst>
                <a:cxn ang="0">
                  <a:pos x="T0" y="T1"/>
                </a:cxn>
                <a:cxn ang="0">
                  <a:pos x="T2" y="T3"/>
                </a:cxn>
                <a:cxn ang="0">
                  <a:pos x="T4" y="T5"/>
                </a:cxn>
                <a:cxn ang="0">
                  <a:pos x="T6" y="T7"/>
                </a:cxn>
                <a:cxn ang="0">
                  <a:pos x="T8" y="T9"/>
                </a:cxn>
                <a:cxn ang="0">
                  <a:pos x="T10" y="T11"/>
                </a:cxn>
                <a:cxn ang="0">
                  <a:pos x="T12" y="T13"/>
                </a:cxn>
              </a:cxnLst>
              <a:rect l="0" t="0" r="r" b="b"/>
              <a:pathLst>
                <a:path w="357" h="625">
                  <a:moveTo>
                    <a:pt x="163" y="487"/>
                  </a:moveTo>
                  <a:lnTo>
                    <a:pt x="357" y="487"/>
                  </a:lnTo>
                  <a:lnTo>
                    <a:pt x="357" y="625"/>
                  </a:lnTo>
                  <a:lnTo>
                    <a:pt x="0" y="625"/>
                  </a:lnTo>
                  <a:lnTo>
                    <a:pt x="0" y="0"/>
                  </a:lnTo>
                  <a:lnTo>
                    <a:pt x="163" y="0"/>
                  </a:lnTo>
                  <a:lnTo>
                    <a:pt x="163" y="487"/>
                  </a:lnTo>
                  <a:close/>
                </a:path>
              </a:pathLst>
            </a:custGeom>
            <a:solidFill>
              <a:srgbClr val="003A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38" name="Freeform 37"/>
            <p:cNvSpPr>
              <a:spLocks/>
            </p:cNvSpPr>
            <p:nvPr/>
          </p:nvSpPr>
          <p:spPr bwMode="auto">
            <a:xfrm>
              <a:off x="7042267" y="3539811"/>
              <a:ext cx="767768" cy="1351703"/>
            </a:xfrm>
            <a:custGeom>
              <a:avLst/>
              <a:gdLst>
                <a:gd name="T0" fmla="*/ 163 w 355"/>
                <a:gd name="T1" fmla="*/ 137 h 625"/>
                <a:gd name="T2" fmla="*/ 163 w 355"/>
                <a:gd name="T3" fmla="*/ 241 h 625"/>
                <a:gd name="T4" fmla="*/ 345 w 355"/>
                <a:gd name="T5" fmla="*/ 241 h 625"/>
                <a:gd name="T6" fmla="*/ 345 w 355"/>
                <a:gd name="T7" fmla="*/ 379 h 625"/>
                <a:gd name="T8" fmla="*/ 163 w 355"/>
                <a:gd name="T9" fmla="*/ 379 h 625"/>
                <a:gd name="T10" fmla="*/ 163 w 355"/>
                <a:gd name="T11" fmla="*/ 487 h 625"/>
                <a:gd name="T12" fmla="*/ 355 w 355"/>
                <a:gd name="T13" fmla="*/ 487 h 625"/>
                <a:gd name="T14" fmla="*/ 355 w 355"/>
                <a:gd name="T15" fmla="*/ 625 h 625"/>
                <a:gd name="T16" fmla="*/ 0 w 355"/>
                <a:gd name="T17" fmla="*/ 625 h 625"/>
                <a:gd name="T18" fmla="*/ 0 w 355"/>
                <a:gd name="T19" fmla="*/ 0 h 625"/>
                <a:gd name="T20" fmla="*/ 355 w 355"/>
                <a:gd name="T21" fmla="*/ 0 h 625"/>
                <a:gd name="T22" fmla="*/ 355 w 355"/>
                <a:gd name="T23" fmla="*/ 137 h 625"/>
                <a:gd name="T24" fmla="*/ 163 w 355"/>
                <a:gd name="T25" fmla="*/ 137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5" h="625">
                  <a:moveTo>
                    <a:pt x="163" y="137"/>
                  </a:moveTo>
                  <a:lnTo>
                    <a:pt x="163" y="241"/>
                  </a:lnTo>
                  <a:lnTo>
                    <a:pt x="345" y="241"/>
                  </a:lnTo>
                  <a:lnTo>
                    <a:pt x="345" y="379"/>
                  </a:lnTo>
                  <a:lnTo>
                    <a:pt x="163" y="379"/>
                  </a:lnTo>
                  <a:lnTo>
                    <a:pt x="163" y="487"/>
                  </a:lnTo>
                  <a:lnTo>
                    <a:pt x="355" y="487"/>
                  </a:lnTo>
                  <a:lnTo>
                    <a:pt x="355" y="625"/>
                  </a:lnTo>
                  <a:lnTo>
                    <a:pt x="0" y="625"/>
                  </a:lnTo>
                  <a:lnTo>
                    <a:pt x="0" y="0"/>
                  </a:lnTo>
                  <a:lnTo>
                    <a:pt x="355" y="0"/>
                  </a:lnTo>
                  <a:lnTo>
                    <a:pt x="355" y="137"/>
                  </a:lnTo>
                  <a:lnTo>
                    <a:pt x="163" y="137"/>
                  </a:lnTo>
                  <a:close/>
                </a:path>
              </a:pathLst>
            </a:custGeom>
            <a:solidFill>
              <a:srgbClr val="003A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39" name="Freeform 38"/>
            <p:cNvSpPr>
              <a:spLocks/>
            </p:cNvSpPr>
            <p:nvPr/>
          </p:nvSpPr>
          <p:spPr bwMode="auto">
            <a:xfrm>
              <a:off x="10150101" y="3539811"/>
              <a:ext cx="932135" cy="1351703"/>
            </a:xfrm>
            <a:custGeom>
              <a:avLst/>
              <a:gdLst>
                <a:gd name="T0" fmla="*/ 298 w 431"/>
                <a:gd name="T1" fmla="*/ 625 h 625"/>
                <a:gd name="T2" fmla="*/ 135 w 431"/>
                <a:gd name="T3" fmla="*/ 625 h 625"/>
                <a:gd name="T4" fmla="*/ 135 w 431"/>
                <a:gd name="T5" fmla="*/ 137 h 625"/>
                <a:gd name="T6" fmla="*/ 0 w 431"/>
                <a:gd name="T7" fmla="*/ 137 h 625"/>
                <a:gd name="T8" fmla="*/ 0 w 431"/>
                <a:gd name="T9" fmla="*/ 0 h 625"/>
                <a:gd name="T10" fmla="*/ 431 w 431"/>
                <a:gd name="T11" fmla="*/ 0 h 625"/>
                <a:gd name="T12" fmla="*/ 431 w 431"/>
                <a:gd name="T13" fmla="*/ 137 h 625"/>
                <a:gd name="T14" fmla="*/ 298 w 431"/>
                <a:gd name="T15" fmla="*/ 137 h 625"/>
                <a:gd name="T16" fmla="*/ 298 w 431"/>
                <a:gd name="T17" fmla="*/ 62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 h="625">
                  <a:moveTo>
                    <a:pt x="298" y="625"/>
                  </a:moveTo>
                  <a:lnTo>
                    <a:pt x="135" y="625"/>
                  </a:lnTo>
                  <a:lnTo>
                    <a:pt x="135" y="137"/>
                  </a:lnTo>
                  <a:lnTo>
                    <a:pt x="0" y="137"/>
                  </a:lnTo>
                  <a:lnTo>
                    <a:pt x="0" y="0"/>
                  </a:lnTo>
                  <a:lnTo>
                    <a:pt x="431" y="0"/>
                  </a:lnTo>
                  <a:lnTo>
                    <a:pt x="431" y="137"/>
                  </a:lnTo>
                  <a:lnTo>
                    <a:pt x="298" y="137"/>
                  </a:lnTo>
                  <a:lnTo>
                    <a:pt x="298" y="625"/>
                  </a:lnTo>
                  <a:close/>
                </a:path>
              </a:pathLst>
            </a:custGeom>
            <a:solidFill>
              <a:srgbClr val="003A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40" name="Freeform 39"/>
            <p:cNvSpPr>
              <a:spLocks/>
            </p:cNvSpPr>
            <p:nvPr/>
          </p:nvSpPr>
          <p:spPr bwMode="auto">
            <a:xfrm>
              <a:off x="11209836" y="3539811"/>
              <a:ext cx="765605" cy="1351703"/>
            </a:xfrm>
            <a:custGeom>
              <a:avLst/>
              <a:gdLst>
                <a:gd name="T0" fmla="*/ 163 w 354"/>
                <a:gd name="T1" fmla="*/ 137 h 625"/>
                <a:gd name="T2" fmla="*/ 163 w 354"/>
                <a:gd name="T3" fmla="*/ 241 h 625"/>
                <a:gd name="T4" fmla="*/ 335 w 354"/>
                <a:gd name="T5" fmla="*/ 241 h 625"/>
                <a:gd name="T6" fmla="*/ 335 w 354"/>
                <a:gd name="T7" fmla="*/ 379 h 625"/>
                <a:gd name="T8" fmla="*/ 163 w 354"/>
                <a:gd name="T9" fmla="*/ 379 h 625"/>
                <a:gd name="T10" fmla="*/ 163 w 354"/>
                <a:gd name="T11" fmla="*/ 487 h 625"/>
                <a:gd name="T12" fmla="*/ 354 w 354"/>
                <a:gd name="T13" fmla="*/ 487 h 625"/>
                <a:gd name="T14" fmla="*/ 354 w 354"/>
                <a:gd name="T15" fmla="*/ 625 h 625"/>
                <a:gd name="T16" fmla="*/ 0 w 354"/>
                <a:gd name="T17" fmla="*/ 625 h 625"/>
                <a:gd name="T18" fmla="*/ 0 w 354"/>
                <a:gd name="T19" fmla="*/ 0 h 625"/>
                <a:gd name="T20" fmla="*/ 354 w 354"/>
                <a:gd name="T21" fmla="*/ 0 h 625"/>
                <a:gd name="T22" fmla="*/ 354 w 354"/>
                <a:gd name="T23" fmla="*/ 137 h 625"/>
                <a:gd name="T24" fmla="*/ 163 w 354"/>
                <a:gd name="T25" fmla="*/ 137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4" h="625">
                  <a:moveTo>
                    <a:pt x="163" y="137"/>
                  </a:moveTo>
                  <a:lnTo>
                    <a:pt x="163" y="241"/>
                  </a:lnTo>
                  <a:lnTo>
                    <a:pt x="335" y="241"/>
                  </a:lnTo>
                  <a:lnTo>
                    <a:pt x="335" y="379"/>
                  </a:lnTo>
                  <a:lnTo>
                    <a:pt x="163" y="379"/>
                  </a:lnTo>
                  <a:lnTo>
                    <a:pt x="163" y="487"/>
                  </a:lnTo>
                  <a:lnTo>
                    <a:pt x="354" y="487"/>
                  </a:lnTo>
                  <a:lnTo>
                    <a:pt x="354" y="625"/>
                  </a:lnTo>
                  <a:lnTo>
                    <a:pt x="0" y="625"/>
                  </a:lnTo>
                  <a:lnTo>
                    <a:pt x="0" y="0"/>
                  </a:lnTo>
                  <a:lnTo>
                    <a:pt x="354" y="0"/>
                  </a:lnTo>
                  <a:lnTo>
                    <a:pt x="354" y="137"/>
                  </a:lnTo>
                  <a:lnTo>
                    <a:pt x="163" y="137"/>
                  </a:lnTo>
                  <a:close/>
                </a:path>
              </a:pathLst>
            </a:custGeom>
            <a:solidFill>
              <a:srgbClr val="003A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grpSp>
      <p:sp>
        <p:nvSpPr>
          <p:cNvPr id="1223" name="Lorem ipsum sit lom dolor sit amet, Consectetur sit amet adipiscing. Loremonret ipsum sit Lorem ipsum sit lom dolor sit amet, Consectetur sit amet adipiscing. Lorem ipsum sit lom dolor sit amet, Consectetur sit amet adipiscing."/>
          <p:cNvSpPr txBox="1"/>
          <p:nvPr/>
        </p:nvSpPr>
        <p:spPr>
          <a:xfrm>
            <a:off x="1681934" y="3736011"/>
            <a:ext cx="5780133" cy="368947"/>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spAutoFit/>
          </a:bodyPr>
          <a:lstStyle>
            <a:lvl1pPr algn="ctr"/>
          </a:lstStyle>
          <a:p>
            <a:pPr defTabSz="309563" eaLnBrk="1" fontAlgn="auto">
              <a:lnSpc>
                <a:spcPct val="120000"/>
              </a:lnSpc>
              <a:spcBef>
                <a:spcPts val="0"/>
              </a:spcBef>
              <a:spcAft>
                <a:spcPts val="0"/>
              </a:spcAft>
            </a:pPr>
            <a:r>
              <a:rPr lang="en-US" sz="938" kern="0" spc="28" dirty="0">
                <a:solidFill>
                  <a:srgbClr val="003A5D"/>
                </a:solidFill>
                <a:latin typeface="Roboto Light"/>
                <a:ea typeface="Roboto Light"/>
                <a:sym typeface="Roboto Light"/>
              </a:rPr>
              <a:t>Starting a brand new company, in a brand new industry,</a:t>
            </a:r>
          </a:p>
          <a:p>
            <a:pPr defTabSz="309563" eaLnBrk="1" fontAlgn="auto">
              <a:lnSpc>
                <a:spcPct val="120000"/>
              </a:lnSpc>
              <a:spcBef>
                <a:spcPts val="0"/>
              </a:spcBef>
              <a:spcAft>
                <a:spcPts val="0"/>
              </a:spcAft>
            </a:pPr>
            <a:r>
              <a:rPr lang="en-US" sz="938" kern="0" spc="28" dirty="0">
                <a:solidFill>
                  <a:srgbClr val="003A5D"/>
                </a:solidFill>
                <a:latin typeface="Roboto Light"/>
                <a:ea typeface="Roboto Light"/>
                <a:sym typeface="Roboto Light"/>
              </a:rPr>
              <a:t>with a brand new business model is crazy, right?  </a:t>
            </a:r>
            <a:endParaRPr sz="938" kern="0" spc="28" dirty="0">
              <a:solidFill>
                <a:srgbClr val="003A5D"/>
              </a:solidFill>
              <a:latin typeface="Roboto Light"/>
              <a:ea typeface="Roboto Light"/>
              <a:sym typeface="Roboto Light"/>
            </a:endParaRPr>
          </a:p>
        </p:txBody>
      </p:sp>
      <p:sp>
        <p:nvSpPr>
          <p:cNvPr id="1224" name="hello"/>
          <p:cNvSpPr txBox="1"/>
          <p:nvPr/>
        </p:nvSpPr>
        <p:spPr>
          <a:xfrm>
            <a:off x="789547" y="2922777"/>
            <a:ext cx="7564906" cy="402033"/>
          </a:xfrm>
          <a:prstGeom prst="rect">
            <a:avLst/>
          </a:prstGeom>
          <a:ln w="12700">
            <a:miter lim="400000"/>
          </a:ln>
          <a:extLst>
            <a:ext uri="{C572A759-6A51-4108-AA02-DFA0A04FC94B}">
              <ma14:wrappingTextBoxFlag xmlns:ma14="http://schemas.microsoft.com/office/mac/drawingml/2011/main" xmlns="" val="1"/>
            </a:ext>
          </a:extLst>
        </p:spPr>
        <p:txBody>
          <a:bodyPr wrap="square" lIns="19050" tIns="19050" rIns="19050" bIns="19050">
            <a:spAutoFit/>
          </a:bodyPr>
          <a:lstStyle>
            <a:lvl1pPr algn="ctr">
              <a:lnSpc>
                <a:spcPct val="90000"/>
              </a:lnSpc>
              <a:defRPr sz="7000" cap="all" spc="7000">
                <a:latin typeface="+mn-lt"/>
                <a:ea typeface="+mn-ea"/>
                <a:cs typeface="+mn-cs"/>
                <a:sym typeface="Roboto Bold"/>
              </a:defRPr>
            </a:lvl1pPr>
          </a:lstStyle>
          <a:p>
            <a:pPr defTabSz="309563" eaLnBrk="1" fontAlgn="auto">
              <a:spcBef>
                <a:spcPts val="0"/>
              </a:spcBef>
              <a:spcAft>
                <a:spcPts val="0"/>
              </a:spcAft>
            </a:pPr>
            <a:r>
              <a:rPr lang="en-US" sz="2625" kern="0" spc="225" dirty="0">
                <a:solidFill>
                  <a:srgbClr val="003A5D"/>
                </a:solidFill>
                <a:latin typeface="Molde Black" panose="00000500000000000000" pitchFamily="2" charset="0"/>
                <a:ea typeface="Roboto Bold"/>
              </a:rPr>
              <a:t>WHAT WERE WE THINKING?</a:t>
            </a:r>
            <a:endParaRPr sz="2625" kern="0" spc="225" dirty="0">
              <a:solidFill>
                <a:srgbClr val="003A5D"/>
              </a:solidFill>
              <a:latin typeface="Molde Black" panose="00000500000000000000" pitchFamily="2" charset="0"/>
              <a:ea typeface="Roboto Bold"/>
            </a:endParaRPr>
          </a:p>
        </p:txBody>
      </p:sp>
      <p:sp>
        <p:nvSpPr>
          <p:cNvPr id="1225" name="Line"/>
          <p:cNvSpPr/>
          <p:nvPr/>
        </p:nvSpPr>
        <p:spPr>
          <a:xfrm>
            <a:off x="3334892" y="3530411"/>
            <a:ext cx="2474216" cy="0"/>
          </a:xfrm>
          <a:prstGeom prst="line">
            <a:avLst/>
          </a:prstGeom>
          <a:ln w="101600">
            <a:solidFill>
              <a:schemeClr val="tx2"/>
            </a:solidFill>
            <a:miter lim="400000"/>
          </a:ln>
        </p:spPr>
        <p:txBody>
          <a:bodyPr lIns="0" tIns="0" rIns="0" bIns="0" anchor="ctr"/>
          <a:lstStyle/>
          <a:p>
            <a:pPr algn="ctr" defTabSz="309563" eaLnBrk="1" fontAlgn="auto">
              <a:spcBef>
                <a:spcPts val="0"/>
              </a:spcBef>
              <a:spcAft>
                <a:spcPts val="0"/>
              </a:spcAft>
              <a:defRPr sz="3200" spc="0">
                <a:solidFill>
                  <a:srgbClr val="FFFFFF"/>
                </a:solidFill>
                <a:latin typeface="Roboto Light"/>
                <a:ea typeface="Roboto Light"/>
                <a:cs typeface="Roboto Light"/>
                <a:sym typeface="Roboto Light"/>
              </a:defRPr>
            </a:pPr>
            <a:endParaRPr sz="1200" kern="0">
              <a:solidFill>
                <a:srgbClr val="FFFFFF"/>
              </a:solidFill>
              <a:latin typeface="Roboto Light"/>
              <a:ea typeface="Roboto Light"/>
              <a:sym typeface="Roboto Light"/>
            </a:endParaRPr>
          </a:p>
        </p:txBody>
      </p:sp>
      <p:grpSp>
        <p:nvGrpSpPr>
          <p:cNvPr id="27" name="Group 26"/>
          <p:cNvGrpSpPr/>
          <p:nvPr/>
        </p:nvGrpSpPr>
        <p:grpSpPr>
          <a:xfrm>
            <a:off x="789547" y="5046525"/>
            <a:ext cx="993395" cy="238584"/>
            <a:chOff x="8958263" y="8074025"/>
            <a:chExt cx="4845050" cy="1163638"/>
          </a:xfrm>
        </p:grpSpPr>
        <p:sp>
          <p:nvSpPr>
            <p:cNvPr id="28" name="Freeform 27"/>
            <p:cNvSpPr>
              <a:spLocks noEditPoints="1"/>
            </p:cNvSpPr>
            <p:nvPr/>
          </p:nvSpPr>
          <p:spPr bwMode="auto">
            <a:xfrm>
              <a:off x="9937750" y="8074025"/>
              <a:ext cx="998538" cy="1163638"/>
            </a:xfrm>
            <a:custGeom>
              <a:avLst/>
              <a:gdLst>
                <a:gd name="T0" fmla="*/ 64 w 266"/>
                <a:gd name="T1" fmla="*/ 0 h 310"/>
                <a:gd name="T2" fmla="*/ 189 w 266"/>
                <a:gd name="T3" fmla="*/ 0 h 310"/>
                <a:gd name="T4" fmla="*/ 258 w 266"/>
                <a:gd name="T5" fmla="*/ 40 h 310"/>
                <a:gd name="T6" fmla="*/ 251 w 266"/>
                <a:gd name="T7" fmla="*/ 155 h 310"/>
                <a:gd name="T8" fmla="*/ 126 w 266"/>
                <a:gd name="T9" fmla="*/ 310 h 310"/>
                <a:gd name="T10" fmla="*/ 0 w 266"/>
                <a:gd name="T11" fmla="*/ 310 h 310"/>
                <a:gd name="T12" fmla="*/ 64 w 266"/>
                <a:gd name="T13" fmla="*/ 0 h 310"/>
                <a:gd name="T14" fmla="*/ 99 w 266"/>
                <a:gd name="T15" fmla="*/ 247 h 310"/>
                <a:gd name="T16" fmla="*/ 117 w 266"/>
                <a:gd name="T17" fmla="*/ 247 h 310"/>
                <a:gd name="T18" fmla="*/ 152 w 266"/>
                <a:gd name="T19" fmla="*/ 200 h 310"/>
                <a:gd name="T20" fmla="*/ 171 w 266"/>
                <a:gd name="T21" fmla="*/ 110 h 310"/>
                <a:gd name="T22" fmla="*/ 150 w 266"/>
                <a:gd name="T23" fmla="*/ 62 h 310"/>
                <a:gd name="T24" fmla="*/ 138 w 266"/>
                <a:gd name="T25" fmla="*/ 62 h 310"/>
                <a:gd name="T26" fmla="*/ 99 w 266"/>
                <a:gd name="T27" fmla="*/ 247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6" h="310">
                  <a:moveTo>
                    <a:pt x="64" y="0"/>
                  </a:moveTo>
                  <a:cubicBezTo>
                    <a:pt x="189" y="0"/>
                    <a:pt x="189" y="0"/>
                    <a:pt x="189" y="0"/>
                  </a:cubicBezTo>
                  <a:cubicBezTo>
                    <a:pt x="227" y="0"/>
                    <a:pt x="249" y="15"/>
                    <a:pt x="258" y="40"/>
                  </a:cubicBezTo>
                  <a:cubicBezTo>
                    <a:pt x="266" y="65"/>
                    <a:pt x="265" y="81"/>
                    <a:pt x="251" y="155"/>
                  </a:cubicBezTo>
                  <a:cubicBezTo>
                    <a:pt x="237" y="222"/>
                    <a:pt x="216" y="310"/>
                    <a:pt x="126" y="310"/>
                  </a:cubicBezTo>
                  <a:cubicBezTo>
                    <a:pt x="0" y="310"/>
                    <a:pt x="0" y="310"/>
                    <a:pt x="0" y="310"/>
                  </a:cubicBezTo>
                  <a:lnTo>
                    <a:pt x="64" y="0"/>
                  </a:lnTo>
                  <a:close/>
                  <a:moveTo>
                    <a:pt x="99" y="247"/>
                  </a:moveTo>
                  <a:cubicBezTo>
                    <a:pt x="117" y="247"/>
                    <a:pt x="117" y="247"/>
                    <a:pt x="117" y="247"/>
                  </a:cubicBezTo>
                  <a:cubicBezTo>
                    <a:pt x="139" y="247"/>
                    <a:pt x="147" y="223"/>
                    <a:pt x="152" y="200"/>
                  </a:cubicBezTo>
                  <a:cubicBezTo>
                    <a:pt x="171" y="110"/>
                    <a:pt x="171" y="110"/>
                    <a:pt x="171" y="110"/>
                  </a:cubicBezTo>
                  <a:cubicBezTo>
                    <a:pt x="177" y="79"/>
                    <a:pt x="177" y="62"/>
                    <a:pt x="150" y="62"/>
                  </a:cubicBezTo>
                  <a:cubicBezTo>
                    <a:pt x="138" y="62"/>
                    <a:pt x="138" y="62"/>
                    <a:pt x="138" y="62"/>
                  </a:cubicBezTo>
                  <a:lnTo>
                    <a:pt x="99" y="247"/>
                  </a:lnTo>
                  <a:close/>
                </a:path>
              </a:pathLst>
            </a:custGeom>
            <a:solidFill>
              <a:srgbClr val="003A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29" name="Freeform 28"/>
            <p:cNvSpPr>
              <a:spLocks/>
            </p:cNvSpPr>
            <p:nvPr/>
          </p:nvSpPr>
          <p:spPr bwMode="auto">
            <a:xfrm>
              <a:off x="10848975" y="8074025"/>
              <a:ext cx="1377950" cy="1163638"/>
            </a:xfrm>
            <a:custGeom>
              <a:avLst/>
              <a:gdLst>
                <a:gd name="T0" fmla="*/ 152 w 868"/>
                <a:gd name="T1" fmla="*/ 0 h 733"/>
                <a:gd name="T2" fmla="*/ 450 w 868"/>
                <a:gd name="T3" fmla="*/ 0 h 733"/>
                <a:gd name="T4" fmla="*/ 416 w 868"/>
                <a:gd name="T5" fmla="*/ 447 h 733"/>
                <a:gd name="T6" fmla="*/ 419 w 868"/>
                <a:gd name="T7" fmla="*/ 447 h 733"/>
                <a:gd name="T8" fmla="*/ 577 w 868"/>
                <a:gd name="T9" fmla="*/ 0 h 733"/>
                <a:gd name="T10" fmla="*/ 868 w 868"/>
                <a:gd name="T11" fmla="*/ 0 h 733"/>
                <a:gd name="T12" fmla="*/ 717 w 868"/>
                <a:gd name="T13" fmla="*/ 733 h 733"/>
                <a:gd name="T14" fmla="*/ 525 w 868"/>
                <a:gd name="T15" fmla="*/ 733 h 733"/>
                <a:gd name="T16" fmla="*/ 636 w 868"/>
                <a:gd name="T17" fmla="*/ 199 h 733"/>
                <a:gd name="T18" fmla="*/ 634 w 868"/>
                <a:gd name="T19" fmla="*/ 199 h 733"/>
                <a:gd name="T20" fmla="*/ 433 w 868"/>
                <a:gd name="T21" fmla="*/ 733 h 733"/>
                <a:gd name="T22" fmla="*/ 284 w 868"/>
                <a:gd name="T23" fmla="*/ 733 h 733"/>
                <a:gd name="T24" fmla="*/ 305 w 868"/>
                <a:gd name="T25" fmla="*/ 199 h 733"/>
                <a:gd name="T26" fmla="*/ 303 w 868"/>
                <a:gd name="T27" fmla="*/ 199 h 733"/>
                <a:gd name="T28" fmla="*/ 192 w 868"/>
                <a:gd name="T29" fmla="*/ 733 h 733"/>
                <a:gd name="T30" fmla="*/ 0 w 868"/>
                <a:gd name="T31" fmla="*/ 733 h 733"/>
                <a:gd name="T32" fmla="*/ 152 w 868"/>
                <a:gd name="T33" fmla="*/ 0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8" h="733">
                  <a:moveTo>
                    <a:pt x="152" y="0"/>
                  </a:moveTo>
                  <a:lnTo>
                    <a:pt x="450" y="0"/>
                  </a:lnTo>
                  <a:lnTo>
                    <a:pt x="416" y="447"/>
                  </a:lnTo>
                  <a:lnTo>
                    <a:pt x="419" y="447"/>
                  </a:lnTo>
                  <a:lnTo>
                    <a:pt x="577" y="0"/>
                  </a:lnTo>
                  <a:lnTo>
                    <a:pt x="868" y="0"/>
                  </a:lnTo>
                  <a:lnTo>
                    <a:pt x="717" y="733"/>
                  </a:lnTo>
                  <a:lnTo>
                    <a:pt x="525" y="733"/>
                  </a:lnTo>
                  <a:lnTo>
                    <a:pt x="636" y="199"/>
                  </a:lnTo>
                  <a:lnTo>
                    <a:pt x="634" y="199"/>
                  </a:lnTo>
                  <a:lnTo>
                    <a:pt x="433" y="733"/>
                  </a:lnTo>
                  <a:lnTo>
                    <a:pt x="284" y="733"/>
                  </a:lnTo>
                  <a:lnTo>
                    <a:pt x="305" y="199"/>
                  </a:lnTo>
                  <a:lnTo>
                    <a:pt x="303" y="199"/>
                  </a:lnTo>
                  <a:lnTo>
                    <a:pt x="192" y="733"/>
                  </a:lnTo>
                  <a:lnTo>
                    <a:pt x="0" y="733"/>
                  </a:lnTo>
                  <a:lnTo>
                    <a:pt x="152" y="0"/>
                  </a:lnTo>
                  <a:close/>
                </a:path>
              </a:pathLst>
            </a:custGeom>
            <a:solidFill>
              <a:srgbClr val="003A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30" name="Freeform 29"/>
            <p:cNvSpPr>
              <a:spLocks/>
            </p:cNvSpPr>
            <p:nvPr/>
          </p:nvSpPr>
          <p:spPr bwMode="auto">
            <a:xfrm>
              <a:off x="12091988" y="8074025"/>
              <a:ext cx="941388" cy="1163638"/>
            </a:xfrm>
            <a:custGeom>
              <a:avLst/>
              <a:gdLst>
                <a:gd name="T0" fmla="*/ 151 w 593"/>
                <a:gd name="T1" fmla="*/ 0 h 733"/>
                <a:gd name="T2" fmla="*/ 593 w 593"/>
                <a:gd name="T3" fmla="*/ 0 h 733"/>
                <a:gd name="T4" fmla="*/ 558 w 593"/>
                <a:gd name="T5" fmla="*/ 165 h 733"/>
                <a:gd name="T6" fmla="*/ 321 w 593"/>
                <a:gd name="T7" fmla="*/ 165 h 733"/>
                <a:gd name="T8" fmla="*/ 298 w 593"/>
                <a:gd name="T9" fmla="*/ 279 h 733"/>
                <a:gd name="T10" fmla="*/ 517 w 593"/>
                <a:gd name="T11" fmla="*/ 279 h 733"/>
                <a:gd name="T12" fmla="*/ 484 w 593"/>
                <a:gd name="T13" fmla="*/ 440 h 733"/>
                <a:gd name="T14" fmla="*/ 265 w 593"/>
                <a:gd name="T15" fmla="*/ 440 h 733"/>
                <a:gd name="T16" fmla="*/ 239 w 593"/>
                <a:gd name="T17" fmla="*/ 565 h 733"/>
                <a:gd name="T18" fmla="*/ 484 w 593"/>
                <a:gd name="T19" fmla="*/ 565 h 733"/>
                <a:gd name="T20" fmla="*/ 449 w 593"/>
                <a:gd name="T21" fmla="*/ 733 h 733"/>
                <a:gd name="T22" fmla="*/ 0 w 593"/>
                <a:gd name="T23" fmla="*/ 733 h 733"/>
                <a:gd name="T24" fmla="*/ 151 w 593"/>
                <a:gd name="T25" fmla="*/ 0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3" h="733">
                  <a:moveTo>
                    <a:pt x="151" y="0"/>
                  </a:moveTo>
                  <a:lnTo>
                    <a:pt x="593" y="0"/>
                  </a:lnTo>
                  <a:lnTo>
                    <a:pt x="558" y="165"/>
                  </a:lnTo>
                  <a:lnTo>
                    <a:pt x="321" y="165"/>
                  </a:lnTo>
                  <a:lnTo>
                    <a:pt x="298" y="279"/>
                  </a:lnTo>
                  <a:lnTo>
                    <a:pt x="517" y="279"/>
                  </a:lnTo>
                  <a:lnTo>
                    <a:pt x="484" y="440"/>
                  </a:lnTo>
                  <a:lnTo>
                    <a:pt x="265" y="440"/>
                  </a:lnTo>
                  <a:lnTo>
                    <a:pt x="239" y="565"/>
                  </a:lnTo>
                  <a:lnTo>
                    <a:pt x="484" y="565"/>
                  </a:lnTo>
                  <a:lnTo>
                    <a:pt x="449" y="733"/>
                  </a:lnTo>
                  <a:lnTo>
                    <a:pt x="0" y="733"/>
                  </a:lnTo>
                  <a:lnTo>
                    <a:pt x="151" y="0"/>
                  </a:lnTo>
                  <a:close/>
                </a:path>
              </a:pathLst>
            </a:custGeom>
            <a:solidFill>
              <a:srgbClr val="003A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31" name="Freeform 30"/>
            <p:cNvSpPr>
              <a:spLocks noEditPoints="1"/>
            </p:cNvSpPr>
            <p:nvPr/>
          </p:nvSpPr>
          <p:spPr bwMode="auto">
            <a:xfrm>
              <a:off x="12846050" y="8074025"/>
              <a:ext cx="957263" cy="1163638"/>
            </a:xfrm>
            <a:custGeom>
              <a:avLst/>
              <a:gdLst>
                <a:gd name="T0" fmla="*/ 390 w 603"/>
                <a:gd name="T1" fmla="*/ 620 h 733"/>
                <a:gd name="T2" fmla="*/ 253 w 603"/>
                <a:gd name="T3" fmla="*/ 620 h 733"/>
                <a:gd name="T4" fmla="*/ 210 w 603"/>
                <a:gd name="T5" fmla="*/ 733 h 733"/>
                <a:gd name="T6" fmla="*/ 0 w 603"/>
                <a:gd name="T7" fmla="*/ 733 h 733"/>
                <a:gd name="T8" fmla="*/ 324 w 603"/>
                <a:gd name="T9" fmla="*/ 0 h 733"/>
                <a:gd name="T10" fmla="*/ 581 w 603"/>
                <a:gd name="T11" fmla="*/ 0 h 733"/>
                <a:gd name="T12" fmla="*/ 603 w 603"/>
                <a:gd name="T13" fmla="*/ 733 h 733"/>
                <a:gd name="T14" fmla="*/ 390 w 603"/>
                <a:gd name="T15" fmla="*/ 733 h 733"/>
                <a:gd name="T16" fmla="*/ 390 w 603"/>
                <a:gd name="T17" fmla="*/ 620 h 733"/>
                <a:gd name="T18" fmla="*/ 421 w 603"/>
                <a:gd name="T19" fmla="*/ 161 h 733"/>
                <a:gd name="T20" fmla="*/ 418 w 603"/>
                <a:gd name="T21" fmla="*/ 161 h 733"/>
                <a:gd name="T22" fmla="*/ 310 w 603"/>
                <a:gd name="T23" fmla="*/ 461 h 733"/>
                <a:gd name="T24" fmla="*/ 402 w 603"/>
                <a:gd name="T25" fmla="*/ 461 h 733"/>
                <a:gd name="T26" fmla="*/ 421 w 603"/>
                <a:gd name="T27" fmla="*/ 161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3" h="733">
                  <a:moveTo>
                    <a:pt x="390" y="620"/>
                  </a:moveTo>
                  <a:lnTo>
                    <a:pt x="253" y="620"/>
                  </a:lnTo>
                  <a:lnTo>
                    <a:pt x="210" y="733"/>
                  </a:lnTo>
                  <a:lnTo>
                    <a:pt x="0" y="733"/>
                  </a:lnTo>
                  <a:lnTo>
                    <a:pt x="324" y="0"/>
                  </a:lnTo>
                  <a:lnTo>
                    <a:pt x="581" y="0"/>
                  </a:lnTo>
                  <a:lnTo>
                    <a:pt x="603" y="733"/>
                  </a:lnTo>
                  <a:lnTo>
                    <a:pt x="390" y="733"/>
                  </a:lnTo>
                  <a:lnTo>
                    <a:pt x="390" y="620"/>
                  </a:lnTo>
                  <a:close/>
                  <a:moveTo>
                    <a:pt x="421" y="161"/>
                  </a:moveTo>
                  <a:lnTo>
                    <a:pt x="418" y="161"/>
                  </a:lnTo>
                  <a:lnTo>
                    <a:pt x="310" y="461"/>
                  </a:lnTo>
                  <a:lnTo>
                    <a:pt x="402" y="461"/>
                  </a:lnTo>
                  <a:lnTo>
                    <a:pt x="421" y="161"/>
                  </a:lnTo>
                  <a:close/>
                </a:path>
              </a:pathLst>
            </a:custGeom>
            <a:solidFill>
              <a:srgbClr val="003A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32" name="Freeform 31"/>
            <p:cNvSpPr>
              <a:spLocks/>
            </p:cNvSpPr>
            <p:nvPr/>
          </p:nvSpPr>
          <p:spPr bwMode="auto">
            <a:xfrm>
              <a:off x="8958263" y="8074025"/>
              <a:ext cx="652463" cy="1163638"/>
            </a:xfrm>
            <a:custGeom>
              <a:avLst/>
              <a:gdLst>
                <a:gd name="T0" fmla="*/ 281 w 411"/>
                <a:gd name="T1" fmla="*/ 464 h 733"/>
                <a:gd name="T2" fmla="*/ 182 w 411"/>
                <a:gd name="T3" fmla="*/ 464 h 733"/>
                <a:gd name="T4" fmla="*/ 267 w 411"/>
                <a:gd name="T5" fmla="*/ 329 h 733"/>
                <a:gd name="T6" fmla="*/ 182 w 411"/>
                <a:gd name="T7" fmla="*/ 329 h 733"/>
                <a:gd name="T8" fmla="*/ 411 w 411"/>
                <a:gd name="T9" fmla="*/ 0 h 733"/>
                <a:gd name="T10" fmla="*/ 159 w 411"/>
                <a:gd name="T11" fmla="*/ 0 h 733"/>
                <a:gd name="T12" fmla="*/ 0 w 411"/>
                <a:gd name="T13" fmla="*/ 733 h 733"/>
                <a:gd name="T14" fmla="*/ 199 w 411"/>
                <a:gd name="T15" fmla="*/ 733 h 733"/>
                <a:gd name="T16" fmla="*/ 281 w 411"/>
                <a:gd name="T17" fmla="*/ 464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1" h="733">
                  <a:moveTo>
                    <a:pt x="281" y="464"/>
                  </a:moveTo>
                  <a:lnTo>
                    <a:pt x="182" y="464"/>
                  </a:lnTo>
                  <a:lnTo>
                    <a:pt x="267" y="329"/>
                  </a:lnTo>
                  <a:lnTo>
                    <a:pt x="182" y="329"/>
                  </a:lnTo>
                  <a:lnTo>
                    <a:pt x="411" y="0"/>
                  </a:lnTo>
                  <a:lnTo>
                    <a:pt x="159" y="0"/>
                  </a:lnTo>
                  <a:lnTo>
                    <a:pt x="0" y="733"/>
                  </a:lnTo>
                  <a:lnTo>
                    <a:pt x="199" y="733"/>
                  </a:lnTo>
                  <a:lnTo>
                    <a:pt x="281" y="464"/>
                  </a:lnTo>
                  <a:close/>
                </a:path>
              </a:pathLst>
            </a:custGeom>
            <a:solidFill>
              <a:srgbClr val="F9A3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33" name="Freeform 32"/>
            <p:cNvSpPr>
              <a:spLocks/>
            </p:cNvSpPr>
            <p:nvPr/>
          </p:nvSpPr>
          <p:spPr bwMode="auto">
            <a:xfrm>
              <a:off x="9310688" y="8074025"/>
              <a:ext cx="657225" cy="1163638"/>
            </a:xfrm>
            <a:custGeom>
              <a:avLst/>
              <a:gdLst>
                <a:gd name="T0" fmla="*/ 213 w 414"/>
                <a:gd name="T1" fmla="*/ 0 h 733"/>
                <a:gd name="T2" fmla="*/ 130 w 414"/>
                <a:gd name="T3" fmla="*/ 274 h 733"/>
                <a:gd name="T4" fmla="*/ 230 w 414"/>
                <a:gd name="T5" fmla="*/ 274 h 733"/>
                <a:gd name="T6" fmla="*/ 145 w 414"/>
                <a:gd name="T7" fmla="*/ 407 h 733"/>
                <a:gd name="T8" fmla="*/ 230 w 414"/>
                <a:gd name="T9" fmla="*/ 407 h 733"/>
                <a:gd name="T10" fmla="*/ 0 w 414"/>
                <a:gd name="T11" fmla="*/ 733 h 733"/>
                <a:gd name="T12" fmla="*/ 263 w 414"/>
                <a:gd name="T13" fmla="*/ 733 h 733"/>
                <a:gd name="T14" fmla="*/ 414 w 414"/>
                <a:gd name="T15" fmla="*/ 0 h 733"/>
                <a:gd name="T16" fmla="*/ 213 w 414"/>
                <a:gd name="T17" fmla="*/ 0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733">
                  <a:moveTo>
                    <a:pt x="213" y="0"/>
                  </a:moveTo>
                  <a:lnTo>
                    <a:pt x="130" y="274"/>
                  </a:lnTo>
                  <a:lnTo>
                    <a:pt x="230" y="274"/>
                  </a:lnTo>
                  <a:lnTo>
                    <a:pt x="145" y="407"/>
                  </a:lnTo>
                  <a:lnTo>
                    <a:pt x="230" y="407"/>
                  </a:lnTo>
                  <a:lnTo>
                    <a:pt x="0" y="733"/>
                  </a:lnTo>
                  <a:lnTo>
                    <a:pt x="263" y="733"/>
                  </a:lnTo>
                  <a:lnTo>
                    <a:pt x="414" y="0"/>
                  </a:lnTo>
                  <a:lnTo>
                    <a:pt x="213" y="0"/>
                  </a:lnTo>
                  <a:close/>
                </a:path>
              </a:pathLst>
            </a:custGeom>
            <a:solidFill>
              <a:srgbClr val="F9A3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grpSp>
    </p:spTree>
    <p:extLst>
      <p:ext uri="{BB962C8B-B14F-4D97-AF65-F5344CB8AC3E}">
        <p14:creationId xmlns:p14="http://schemas.microsoft.com/office/powerpoint/2010/main" val="38787745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3" name="Rectangle"/>
          <p:cNvSpPr/>
          <p:nvPr/>
        </p:nvSpPr>
        <p:spPr>
          <a:xfrm>
            <a:off x="476250" y="1333500"/>
            <a:ext cx="5476875" cy="2095500"/>
          </a:xfrm>
          <a:prstGeom prst="rect">
            <a:avLst/>
          </a:prstGeom>
          <a:solidFill>
            <a:srgbClr val="272627"/>
          </a:solidFill>
          <a:ln w="12700">
            <a:miter lim="400000"/>
          </a:ln>
        </p:spPr>
        <p:txBody>
          <a:bodyPr lIns="19050" tIns="19050" rIns="19050" bIns="19050" anchor="ctr"/>
          <a:lstStyle/>
          <a:p>
            <a:pPr algn="ctr" defTabSz="309563" eaLnBrk="1" fontAlgn="auto">
              <a:spcBef>
                <a:spcPts val="0"/>
              </a:spcBef>
              <a:spcAft>
                <a:spcPts val="0"/>
              </a:spcAft>
              <a:defRPr sz="3200" spc="0">
                <a:solidFill>
                  <a:srgbClr val="FFFFFF"/>
                </a:solidFill>
                <a:latin typeface="Roboto Light"/>
                <a:ea typeface="Roboto Light"/>
                <a:cs typeface="Roboto Light"/>
                <a:sym typeface="Roboto Light"/>
              </a:defRPr>
            </a:pPr>
            <a:endParaRPr sz="1200" kern="0">
              <a:solidFill>
                <a:srgbClr val="FFFFFF"/>
              </a:solidFill>
              <a:latin typeface="Roboto Light"/>
              <a:ea typeface="Roboto Light"/>
              <a:sym typeface="Roboto Light"/>
            </a:endParaRPr>
          </a:p>
        </p:txBody>
      </p:sp>
      <p:sp>
        <p:nvSpPr>
          <p:cNvPr id="1354" name="Slide Number"/>
          <p:cNvSpPr txBox="1">
            <a:spLocks noGrp="1"/>
          </p:cNvSpPr>
          <p:nvPr>
            <p:ph type="sldNum" sz="quarter" idx="4294967295"/>
          </p:nvPr>
        </p:nvSpPr>
        <p:spPr>
          <a:xfrm>
            <a:off x="8262937" y="1333500"/>
            <a:ext cx="404813" cy="214313"/>
          </a:xfrm>
          <a:prstGeom prst="rect">
            <a:avLst/>
          </a:prstGeom>
          <a:extLst>
            <a:ext uri="{C572A759-6A51-4108-AA02-DFA0A04FC94B}">
              <ma14:wrappingTextBoxFlag xmlns:ma14="http://schemas.microsoft.com/office/mac/drawingml/2011/main" xmlns="" val="1"/>
            </a:ext>
          </a:extLst>
        </p:spPr>
        <p:txBody>
          <a:bodyPr/>
          <a:lstStyle/>
          <a:p>
            <a:pPr algn="just" defTabSz="309563" eaLnBrk="1" fontAlgn="auto">
              <a:lnSpc>
                <a:spcPct val="120000"/>
              </a:lnSpc>
              <a:spcBef>
                <a:spcPts val="0"/>
              </a:spcBef>
              <a:spcAft>
                <a:spcPts val="0"/>
              </a:spcAft>
            </a:pPr>
            <a:fld id="{86CB4B4D-7CA3-9044-876B-883B54F8677D}" type="slidenum">
              <a:rPr sz="938" kern="0" spc="28">
                <a:solidFill>
                  <a:srgbClr val="000000"/>
                </a:solidFill>
                <a:latin typeface="Roboto Light"/>
                <a:ea typeface="Roboto Light"/>
                <a:sym typeface="Roboto Light"/>
              </a:rPr>
              <a:pPr algn="just" defTabSz="309563" eaLnBrk="1" fontAlgn="auto">
                <a:lnSpc>
                  <a:spcPct val="120000"/>
                </a:lnSpc>
                <a:spcBef>
                  <a:spcPts val="0"/>
                </a:spcBef>
                <a:spcAft>
                  <a:spcPts val="0"/>
                </a:spcAft>
              </a:pPr>
              <a:t>18</a:t>
            </a:fld>
            <a:endParaRPr sz="938" kern="0" spc="28">
              <a:solidFill>
                <a:srgbClr val="000000"/>
              </a:solidFill>
              <a:latin typeface="Roboto Light"/>
              <a:ea typeface="Roboto Light"/>
              <a:sym typeface="Roboto Light"/>
            </a:endParaRPr>
          </a:p>
        </p:txBody>
      </p:sp>
      <p:sp>
        <p:nvSpPr>
          <p:cNvPr id="1359" name="our amazing…"/>
          <p:cNvSpPr txBox="1"/>
          <p:nvPr/>
        </p:nvSpPr>
        <p:spPr>
          <a:xfrm>
            <a:off x="1782646" y="1808578"/>
            <a:ext cx="3571875" cy="557845"/>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b">
            <a:spAutoFit/>
          </a:bodyPr>
          <a:lstStyle/>
          <a:p>
            <a:pPr defTabSz="309563" eaLnBrk="1" fontAlgn="auto">
              <a:lnSpc>
                <a:spcPct val="90000"/>
              </a:lnSpc>
              <a:spcBef>
                <a:spcPts val="0"/>
              </a:spcBef>
              <a:spcAft>
                <a:spcPts val="0"/>
              </a:spcAft>
              <a:defRPr sz="5000" cap="all" spc="150">
                <a:solidFill>
                  <a:srgbClr val="FFFFFF"/>
                </a:solidFill>
                <a:latin typeface="+mn-lt"/>
                <a:ea typeface="+mn-ea"/>
                <a:cs typeface="+mn-cs"/>
                <a:sym typeface="Roboto Light"/>
              </a:defRPr>
            </a:pPr>
            <a:r>
              <a:rPr lang="en-US" sz="1875" kern="0" cap="all" spc="56" dirty="0">
                <a:solidFill>
                  <a:srgbClr val="FFFFFF"/>
                </a:solidFill>
                <a:latin typeface="Roboto Black"/>
                <a:ea typeface="Roboto Bold"/>
                <a:sym typeface="Roboto Light"/>
              </a:rPr>
              <a:t>Same story.</a:t>
            </a:r>
          </a:p>
          <a:p>
            <a:pPr defTabSz="309563" eaLnBrk="1" fontAlgn="auto">
              <a:lnSpc>
                <a:spcPct val="90000"/>
              </a:lnSpc>
              <a:spcBef>
                <a:spcPts val="0"/>
              </a:spcBef>
              <a:spcAft>
                <a:spcPts val="0"/>
              </a:spcAft>
              <a:defRPr sz="5000" cap="all" spc="150">
                <a:solidFill>
                  <a:srgbClr val="FFFFFF"/>
                </a:solidFill>
                <a:latin typeface="+mn-lt"/>
                <a:ea typeface="+mn-ea"/>
                <a:cs typeface="+mn-cs"/>
                <a:sym typeface="Roboto Light"/>
              </a:defRPr>
            </a:pPr>
            <a:r>
              <a:rPr lang="en-US" sz="1875" kern="0" cap="all" spc="56" dirty="0">
                <a:solidFill>
                  <a:srgbClr val="FFFFFF"/>
                </a:solidFill>
                <a:latin typeface="Roboto Black"/>
                <a:ea typeface="Roboto Bold"/>
                <a:sym typeface="Roboto Light"/>
              </a:rPr>
              <a:t>Different day.</a:t>
            </a:r>
          </a:p>
        </p:txBody>
      </p:sp>
      <p:sp>
        <p:nvSpPr>
          <p:cNvPr id="1360" name="Lorem ipsum sit lom dolor sit amet, Lorem ipsum sit lom dolor sit amet, consectetur sit amet adipiscing. Lorem ipsum sit lom dolor sit amet,"/>
          <p:cNvSpPr txBox="1"/>
          <p:nvPr/>
        </p:nvSpPr>
        <p:spPr>
          <a:xfrm>
            <a:off x="1798468" y="2462276"/>
            <a:ext cx="3571875" cy="542136"/>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spAutoFit/>
          </a:bodyPr>
          <a:lstStyle>
            <a:lvl1pPr>
              <a:defRPr>
                <a:solidFill>
                  <a:srgbClr val="FFFFFF"/>
                </a:solidFill>
              </a:defRPr>
            </a:lvl1pPr>
          </a:lstStyle>
          <a:p>
            <a:pPr defTabSz="309563" eaLnBrk="1" fontAlgn="auto">
              <a:lnSpc>
                <a:spcPct val="120000"/>
              </a:lnSpc>
              <a:spcBef>
                <a:spcPts val="0"/>
              </a:spcBef>
              <a:spcAft>
                <a:spcPts val="0"/>
              </a:spcAft>
            </a:pPr>
            <a:r>
              <a:rPr lang="en-US" sz="938" kern="0" spc="28" dirty="0">
                <a:latin typeface="Roboto Light"/>
                <a:ea typeface="Roboto Light"/>
                <a:sym typeface="Roboto Light"/>
              </a:rPr>
              <a:t>Cooperative roots</a:t>
            </a:r>
          </a:p>
          <a:p>
            <a:pPr defTabSz="309563" eaLnBrk="1" fontAlgn="auto">
              <a:lnSpc>
                <a:spcPct val="120000"/>
              </a:lnSpc>
              <a:spcBef>
                <a:spcPts val="0"/>
              </a:spcBef>
              <a:spcAft>
                <a:spcPts val="0"/>
              </a:spcAft>
            </a:pPr>
            <a:r>
              <a:rPr lang="en-US" sz="938" kern="0" spc="28" dirty="0">
                <a:latin typeface="Roboto Light"/>
                <a:ea typeface="Roboto Light"/>
                <a:sym typeface="Roboto Light"/>
              </a:rPr>
              <a:t>High demand, no supply</a:t>
            </a:r>
          </a:p>
          <a:p>
            <a:pPr defTabSz="309563" eaLnBrk="1" fontAlgn="auto">
              <a:lnSpc>
                <a:spcPct val="120000"/>
              </a:lnSpc>
              <a:spcBef>
                <a:spcPts val="0"/>
              </a:spcBef>
              <a:spcAft>
                <a:spcPts val="0"/>
              </a:spcAft>
            </a:pPr>
            <a:r>
              <a:rPr lang="en-US" sz="938" kern="0" spc="28" dirty="0">
                <a:latin typeface="Roboto Light"/>
                <a:ea typeface="Roboto Light"/>
                <a:sym typeface="Roboto Light"/>
              </a:rPr>
              <a:t>New ”next greatest thing”</a:t>
            </a:r>
            <a:endParaRPr sz="938" kern="0" spc="28" dirty="0">
              <a:latin typeface="Roboto Light"/>
              <a:ea typeface="Roboto Light"/>
              <a:sym typeface="Roboto Light"/>
            </a:endParaRPr>
          </a:p>
        </p:txBody>
      </p:sp>
      <p:pic>
        <p:nvPicPr>
          <p:cNvPr id="3" name="Picture Placeholder 2"/>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19345" r="19345"/>
          <a:stretch>
            <a:fillRect/>
          </a:stretch>
        </p:blipFill>
        <p:spPr/>
      </p:pic>
      <p:grpSp>
        <p:nvGrpSpPr>
          <p:cNvPr id="29" name="Group 28"/>
          <p:cNvGrpSpPr/>
          <p:nvPr/>
        </p:nvGrpSpPr>
        <p:grpSpPr>
          <a:xfrm>
            <a:off x="1340134" y="1886125"/>
            <a:ext cx="286419" cy="340904"/>
            <a:chOff x="15660688" y="3225800"/>
            <a:chExt cx="909638" cy="1082675"/>
          </a:xfrm>
        </p:grpSpPr>
        <p:sp>
          <p:nvSpPr>
            <p:cNvPr id="30" name="Freeform 52"/>
            <p:cNvSpPr>
              <a:spLocks/>
            </p:cNvSpPr>
            <p:nvPr/>
          </p:nvSpPr>
          <p:spPr bwMode="auto">
            <a:xfrm>
              <a:off x="15748001" y="3311525"/>
              <a:ext cx="712788" cy="911225"/>
            </a:xfrm>
            <a:custGeom>
              <a:avLst/>
              <a:gdLst>
                <a:gd name="T0" fmla="*/ 0 w 449"/>
                <a:gd name="T1" fmla="*/ 574 h 574"/>
                <a:gd name="T2" fmla="*/ 222 w 449"/>
                <a:gd name="T3" fmla="*/ 574 h 574"/>
                <a:gd name="T4" fmla="*/ 449 w 449"/>
                <a:gd name="T5" fmla="*/ 287 h 574"/>
                <a:gd name="T6" fmla="*/ 222 w 449"/>
                <a:gd name="T7" fmla="*/ 0 h 574"/>
                <a:gd name="T8" fmla="*/ 0 w 449"/>
                <a:gd name="T9" fmla="*/ 0 h 574"/>
                <a:gd name="T10" fmla="*/ 0 w 449"/>
                <a:gd name="T11" fmla="*/ 574 h 574"/>
              </a:gdLst>
              <a:ahLst/>
              <a:cxnLst>
                <a:cxn ang="0">
                  <a:pos x="T0" y="T1"/>
                </a:cxn>
                <a:cxn ang="0">
                  <a:pos x="T2" y="T3"/>
                </a:cxn>
                <a:cxn ang="0">
                  <a:pos x="T4" y="T5"/>
                </a:cxn>
                <a:cxn ang="0">
                  <a:pos x="T6" y="T7"/>
                </a:cxn>
                <a:cxn ang="0">
                  <a:pos x="T8" y="T9"/>
                </a:cxn>
                <a:cxn ang="0">
                  <a:pos x="T10" y="T11"/>
                </a:cxn>
              </a:cxnLst>
              <a:rect l="0" t="0" r="r" b="b"/>
              <a:pathLst>
                <a:path w="449" h="574">
                  <a:moveTo>
                    <a:pt x="0" y="574"/>
                  </a:moveTo>
                  <a:lnTo>
                    <a:pt x="222" y="574"/>
                  </a:lnTo>
                  <a:lnTo>
                    <a:pt x="449" y="287"/>
                  </a:lnTo>
                  <a:lnTo>
                    <a:pt x="222" y="0"/>
                  </a:lnTo>
                  <a:lnTo>
                    <a:pt x="0" y="0"/>
                  </a:lnTo>
                  <a:lnTo>
                    <a:pt x="0" y="57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31" name="Freeform 53"/>
            <p:cNvSpPr>
              <a:spLocks/>
            </p:cNvSpPr>
            <p:nvPr/>
          </p:nvSpPr>
          <p:spPr bwMode="auto">
            <a:xfrm>
              <a:off x="15660688" y="3225800"/>
              <a:ext cx="909638" cy="1082675"/>
            </a:xfrm>
            <a:custGeom>
              <a:avLst/>
              <a:gdLst>
                <a:gd name="T0" fmla="*/ 0 w 573"/>
                <a:gd name="T1" fmla="*/ 682 h 682"/>
                <a:gd name="T2" fmla="*/ 0 w 573"/>
                <a:gd name="T3" fmla="*/ 0 h 682"/>
                <a:gd name="T4" fmla="*/ 303 w 573"/>
                <a:gd name="T5" fmla="*/ 0 h 682"/>
                <a:gd name="T6" fmla="*/ 573 w 573"/>
                <a:gd name="T7" fmla="*/ 341 h 682"/>
                <a:gd name="T8" fmla="*/ 303 w 573"/>
                <a:gd name="T9" fmla="*/ 682 h 682"/>
                <a:gd name="T10" fmla="*/ 0 w 573"/>
                <a:gd name="T11" fmla="*/ 682 h 682"/>
              </a:gdLst>
              <a:ahLst/>
              <a:cxnLst>
                <a:cxn ang="0">
                  <a:pos x="T0" y="T1"/>
                </a:cxn>
                <a:cxn ang="0">
                  <a:pos x="T2" y="T3"/>
                </a:cxn>
                <a:cxn ang="0">
                  <a:pos x="T4" y="T5"/>
                </a:cxn>
                <a:cxn ang="0">
                  <a:pos x="T6" y="T7"/>
                </a:cxn>
                <a:cxn ang="0">
                  <a:pos x="T8" y="T9"/>
                </a:cxn>
                <a:cxn ang="0">
                  <a:pos x="T10" y="T11"/>
                </a:cxn>
              </a:cxnLst>
              <a:rect l="0" t="0" r="r" b="b"/>
              <a:pathLst>
                <a:path w="573" h="682">
                  <a:moveTo>
                    <a:pt x="0" y="682"/>
                  </a:moveTo>
                  <a:lnTo>
                    <a:pt x="0" y="0"/>
                  </a:lnTo>
                  <a:lnTo>
                    <a:pt x="303" y="0"/>
                  </a:lnTo>
                  <a:lnTo>
                    <a:pt x="573" y="341"/>
                  </a:lnTo>
                  <a:lnTo>
                    <a:pt x="303" y="682"/>
                  </a:lnTo>
                  <a:lnTo>
                    <a:pt x="0" y="682"/>
                  </a:lnTo>
                  <a:close/>
                </a:path>
              </a:pathLst>
            </a:custGeom>
            <a:noFill/>
            <a:ln w="30163"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grpSp>
      <p:sp>
        <p:nvSpPr>
          <p:cNvPr id="4" name="Picture Placeholder 3">
            <a:extLst>
              <a:ext uri="{FF2B5EF4-FFF2-40B4-BE49-F238E27FC236}">
                <a16:creationId xmlns:a16="http://schemas.microsoft.com/office/drawing/2014/main" id="{5A92E742-19FE-6149-BF1F-DDB416167F3F}"/>
              </a:ext>
            </a:extLst>
          </p:cNvPr>
          <p:cNvSpPr>
            <a:spLocks noGrp="1"/>
          </p:cNvSpPr>
          <p:nvPr>
            <p:ph type="pic" sz="quarter" idx="16"/>
          </p:nvPr>
        </p:nvSpPr>
        <p:spPr/>
      </p:sp>
      <p:pic>
        <p:nvPicPr>
          <p:cNvPr id="16" name="Picture 15" descr="OC104_TerrySalisbury.jpg">
            <a:extLst>
              <a:ext uri="{FF2B5EF4-FFF2-40B4-BE49-F238E27FC236}">
                <a16:creationId xmlns:a16="http://schemas.microsoft.com/office/drawing/2014/main" id="{30BE87FA-F57A-184A-9D39-AFB2B446F52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803" t="13276" r="17748" b="7466"/>
          <a:stretch/>
        </p:blipFill>
        <p:spPr>
          <a:xfrm>
            <a:off x="5953125" y="3429000"/>
            <a:ext cx="2714625" cy="2095500"/>
          </a:xfrm>
          <a:prstGeom prst="rect">
            <a:avLst/>
          </a:prstGeom>
        </p:spPr>
      </p:pic>
      <p:pic>
        <p:nvPicPr>
          <p:cNvPr id="17" name="Picture 16">
            <a:extLst>
              <a:ext uri="{FF2B5EF4-FFF2-40B4-BE49-F238E27FC236}">
                <a16:creationId xmlns:a16="http://schemas.microsoft.com/office/drawing/2014/main" id="{B5FCCE76-671A-2645-8486-DE73FD25B8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549" r="4429"/>
          <a:stretch/>
        </p:blipFill>
        <p:spPr>
          <a:xfrm flipH="1">
            <a:off x="5953125" y="1333500"/>
            <a:ext cx="2714625" cy="2095500"/>
          </a:xfrm>
          <a:prstGeom prst="rect">
            <a:avLst/>
          </a:prstGeom>
        </p:spPr>
      </p:pic>
      <p:pic>
        <p:nvPicPr>
          <p:cNvPr id="11" name="Picture Placeholder 10">
            <a:extLst>
              <a:ext uri="{FF2B5EF4-FFF2-40B4-BE49-F238E27FC236}">
                <a16:creationId xmlns:a16="http://schemas.microsoft.com/office/drawing/2014/main" id="{B8B30AB4-F535-724B-940C-2786D49C9B63}"/>
              </a:ext>
            </a:extLst>
          </p:cNvPr>
          <p:cNvPicPr>
            <a:picLocks noGrp="1" noChangeAspect="1"/>
          </p:cNvPicPr>
          <p:nvPr>
            <p:ph type="pic" sz="quarter" idx="17"/>
          </p:nvPr>
        </p:nvPicPr>
        <p:blipFill>
          <a:blip r:embed="rId6" cstate="print">
            <a:extLst>
              <a:ext uri="{28A0092B-C50C-407E-A947-70E740481C1C}">
                <a14:useLocalDpi xmlns:a14="http://schemas.microsoft.com/office/drawing/2010/main" val="0"/>
              </a:ext>
            </a:extLst>
          </a:blip>
          <a:srcRect l="6082" r="6082"/>
          <a:stretch>
            <a:fillRect/>
          </a:stretch>
        </p:blipFill>
        <p:spPr/>
      </p:pic>
      <p:sp>
        <p:nvSpPr>
          <p:cNvPr id="14" name="Picture Placeholder 13">
            <a:extLst>
              <a:ext uri="{FF2B5EF4-FFF2-40B4-BE49-F238E27FC236}">
                <a16:creationId xmlns:a16="http://schemas.microsoft.com/office/drawing/2014/main" id="{4BAE8D4D-967C-FA49-AA6E-9AB4BB4F14DB}"/>
              </a:ext>
            </a:extLst>
          </p:cNvPr>
          <p:cNvSpPr>
            <a:spLocks noGrp="1"/>
          </p:cNvSpPr>
          <p:nvPr>
            <p:ph type="pic" sz="half" idx="13"/>
          </p:nvPr>
        </p:nvSpPr>
        <p:spPr/>
      </p:sp>
      <p:pic>
        <p:nvPicPr>
          <p:cNvPr id="22" name="Picture Placeholder 21">
            <a:extLst>
              <a:ext uri="{FF2B5EF4-FFF2-40B4-BE49-F238E27FC236}">
                <a16:creationId xmlns:a16="http://schemas.microsoft.com/office/drawing/2014/main" id="{05F2E18F-8258-8142-9CAC-E482EA40803B}"/>
              </a:ext>
            </a:extLst>
          </p:cNvPr>
          <p:cNvPicPr>
            <a:picLocks noGrp="1" noChangeAspect="1"/>
          </p:cNvPicPr>
          <p:nvPr>
            <p:ph type="pic" sz="quarter" idx="15"/>
          </p:nvPr>
        </p:nvPicPr>
        <p:blipFill>
          <a:blip r:embed="rId7">
            <a:extLst>
              <a:ext uri="{28A0092B-C50C-407E-A947-70E740481C1C}">
                <a14:useLocalDpi xmlns:a14="http://schemas.microsoft.com/office/drawing/2010/main" val="0"/>
              </a:ext>
            </a:extLst>
          </a:blip>
          <a:srcRect l="6781" r="6781"/>
          <a:stretch>
            <a:fillRect/>
          </a:stretch>
        </p:blip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G_DMEA-Meeting_0136.jpg">
            <a:extLst>
              <a:ext uri="{FF2B5EF4-FFF2-40B4-BE49-F238E27FC236}">
                <a16:creationId xmlns:a16="http://schemas.microsoft.com/office/drawing/2014/main" id="{B1D304E3-D33A-204A-90A9-31E32AE2E34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38" t="31138" r="9818"/>
          <a:stretch/>
        </p:blipFill>
        <p:spPr>
          <a:xfrm>
            <a:off x="0" y="857250"/>
            <a:ext cx="9144000" cy="5143500"/>
          </a:xfrm>
          <a:prstGeom prst="rect">
            <a:avLst/>
          </a:prstGeom>
        </p:spPr>
      </p:pic>
      <p:sp>
        <p:nvSpPr>
          <p:cNvPr id="9" name="Rectangle">
            <a:extLst>
              <a:ext uri="{FF2B5EF4-FFF2-40B4-BE49-F238E27FC236}">
                <a16:creationId xmlns:a16="http://schemas.microsoft.com/office/drawing/2014/main" id="{B8FC9E39-995F-6F4E-99DF-FADF4176709A}"/>
              </a:ext>
            </a:extLst>
          </p:cNvPr>
          <p:cNvSpPr/>
          <p:nvPr/>
        </p:nvSpPr>
        <p:spPr>
          <a:xfrm>
            <a:off x="352604" y="4423410"/>
            <a:ext cx="2548331" cy="1213866"/>
          </a:xfrm>
          <a:prstGeom prst="roundRect">
            <a:avLst>
              <a:gd name="adj" fmla="val 0"/>
            </a:avLst>
          </a:prstGeom>
          <a:solidFill>
            <a:srgbClr val="FFFFFF">
              <a:alpha val="80000"/>
            </a:srgbClr>
          </a:solidFill>
          <a:ln w="12700">
            <a:miter lim="400000"/>
          </a:ln>
          <a:effectLst>
            <a:outerShdw blurRad="1270000" dist="635000" dir="10800000" rotWithShape="0">
              <a:srgbClr val="000000">
                <a:alpha val="25000"/>
              </a:srgbClr>
            </a:outerShdw>
          </a:effectLst>
        </p:spPr>
        <p:txBody>
          <a:bodyPr lIns="0" tIns="0" rIns="0" bIns="0" anchor="ctr"/>
          <a:lstStyle/>
          <a:p>
            <a:pPr algn="ctr" defTabSz="309563" eaLnBrk="1" fontAlgn="auto">
              <a:spcBef>
                <a:spcPts val="0"/>
              </a:spcBef>
              <a:spcAft>
                <a:spcPts val="0"/>
              </a:spcAft>
              <a:defRPr sz="3200" spc="0">
                <a:solidFill>
                  <a:srgbClr val="FFFFFF"/>
                </a:solidFill>
                <a:latin typeface="Roboto Light"/>
                <a:ea typeface="Roboto Light"/>
                <a:cs typeface="Roboto Light"/>
                <a:sym typeface="Roboto Light"/>
              </a:defRPr>
            </a:pPr>
            <a:endParaRPr sz="1200" kern="0">
              <a:solidFill>
                <a:srgbClr val="FFFFFF"/>
              </a:solidFill>
              <a:latin typeface="Roboto Light"/>
              <a:ea typeface="Roboto Light"/>
              <a:sym typeface="Roboto Light"/>
            </a:endParaRPr>
          </a:p>
        </p:txBody>
      </p:sp>
      <p:sp>
        <p:nvSpPr>
          <p:cNvPr id="10" name="Multipurpose presentation template.">
            <a:extLst>
              <a:ext uri="{FF2B5EF4-FFF2-40B4-BE49-F238E27FC236}">
                <a16:creationId xmlns:a16="http://schemas.microsoft.com/office/drawing/2014/main" id="{0E0AB5FE-9182-6540-A55D-C63B0BCC0327}"/>
              </a:ext>
            </a:extLst>
          </p:cNvPr>
          <p:cNvSpPr txBox="1"/>
          <p:nvPr/>
        </p:nvSpPr>
        <p:spPr>
          <a:xfrm>
            <a:off x="554507" y="4658350"/>
            <a:ext cx="2143125" cy="1077218"/>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b">
            <a:spAutoFit/>
          </a:bodyPr>
          <a:lstStyle>
            <a:lvl1pPr algn="l">
              <a:lnSpc>
                <a:spcPct val="90000"/>
              </a:lnSpc>
              <a:defRPr sz="5000" cap="all" spc="150">
                <a:latin typeface="+mn-lt"/>
                <a:ea typeface="+mn-ea"/>
                <a:cs typeface="+mn-cs"/>
                <a:sym typeface="Roboto Light"/>
              </a:defRPr>
            </a:lvl1pPr>
          </a:lstStyle>
          <a:p>
            <a:pPr defTabSz="309563" eaLnBrk="1" fontAlgn="auto">
              <a:spcBef>
                <a:spcPts val="0"/>
              </a:spcBef>
              <a:spcAft>
                <a:spcPts val="0"/>
              </a:spcAft>
            </a:pPr>
            <a:r>
              <a:rPr lang="en-US" sz="1875" kern="0" spc="56" dirty="0">
                <a:solidFill>
                  <a:srgbClr val="000000"/>
                </a:solidFill>
                <a:latin typeface="Roboto Black"/>
                <a:ea typeface="Roboto Bold"/>
              </a:rPr>
              <a:t>Overwhelming member support</a:t>
            </a:r>
          </a:p>
          <a:p>
            <a:pPr defTabSz="309563" eaLnBrk="1" fontAlgn="auto">
              <a:spcBef>
                <a:spcPts val="0"/>
              </a:spcBef>
              <a:spcAft>
                <a:spcPts val="0"/>
              </a:spcAft>
            </a:pPr>
            <a:endParaRPr sz="1875" kern="0" spc="56" dirty="0">
              <a:solidFill>
                <a:srgbClr val="000000"/>
              </a:solidFill>
              <a:latin typeface="Roboto Black"/>
              <a:ea typeface="Roboto Bo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6" name="Rectangle 8"/>
          <p:cNvSpPr>
            <a:spLocks noChangeArrowheads="1"/>
          </p:cNvSpPr>
          <p:nvPr/>
        </p:nvSpPr>
        <p:spPr bwMode="auto">
          <a:xfrm>
            <a:off x="6515100" y="857250"/>
            <a:ext cx="1485900" cy="514350"/>
          </a:xfrm>
          <a:prstGeom prst="rect">
            <a:avLst/>
          </a:prstGeom>
          <a:solidFill>
            <a:schemeClr val="bg1"/>
          </a:solidFill>
          <a:ln w="9525" algn="ctr">
            <a:noFill/>
            <a:miter lim="800000"/>
            <a:headEnd/>
            <a:tailEnd/>
          </a:ln>
          <a:effectLst/>
        </p:spPr>
        <p:txBody>
          <a:bodyPr wrap="none" anchor="ctr"/>
          <a:lstStyle/>
          <a:p>
            <a:pPr defTabSz="342900" eaLnBrk="1" fontAlgn="auto" hangingPunct="1">
              <a:spcBef>
                <a:spcPts val="0"/>
              </a:spcBef>
              <a:spcAft>
                <a:spcPts val="0"/>
              </a:spcAft>
            </a:pPr>
            <a:endParaRPr lang="en-US" sz="1350">
              <a:solidFill>
                <a:prstClr val="black"/>
              </a:solidFill>
              <a:latin typeface="Calibri" panose="020F0502020204030204"/>
            </a:endParaRPr>
          </a:p>
        </p:txBody>
      </p:sp>
      <p:pic>
        <p:nvPicPr>
          <p:cNvPr id="2057" name="Picture 9"/>
          <p:cNvPicPr>
            <a:picLocks noChangeAspect="1" noChangeArrowheads="1"/>
          </p:cNvPicPr>
          <p:nvPr/>
        </p:nvPicPr>
        <p:blipFill>
          <a:blip r:embed="rId3" cstate="print"/>
          <a:srcRect/>
          <a:stretch>
            <a:fillRect/>
          </a:stretch>
        </p:blipFill>
        <p:spPr bwMode="auto">
          <a:xfrm>
            <a:off x="0" y="857250"/>
            <a:ext cx="9144000" cy="571500"/>
          </a:xfrm>
          <a:prstGeom prst="rect">
            <a:avLst/>
          </a:prstGeom>
          <a:noFill/>
        </p:spPr>
      </p:pic>
      <p:pic>
        <p:nvPicPr>
          <p:cNvPr id="8" name="Picture 7" descr="DCN_logo_NEW_4c.jpg"/>
          <p:cNvPicPr>
            <a:picLocks noChangeAspect="1"/>
          </p:cNvPicPr>
          <p:nvPr/>
        </p:nvPicPr>
        <p:blipFill>
          <a:blip r:embed="rId4" cstate="print"/>
          <a:stretch>
            <a:fillRect/>
          </a:stretch>
        </p:blipFill>
        <p:spPr>
          <a:xfrm>
            <a:off x="2700337" y="2310701"/>
            <a:ext cx="3700463" cy="1649291"/>
          </a:xfrm>
          <a:prstGeom prst="rect">
            <a:avLst/>
          </a:prstGeom>
        </p:spPr>
      </p:pic>
      <p:sp>
        <p:nvSpPr>
          <p:cNvPr id="10" name="TextBox 9"/>
          <p:cNvSpPr txBox="1"/>
          <p:nvPr/>
        </p:nvSpPr>
        <p:spPr>
          <a:xfrm>
            <a:off x="1143000" y="3635817"/>
            <a:ext cx="6858000" cy="1846659"/>
          </a:xfrm>
          <a:prstGeom prst="rect">
            <a:avLst/>
          </a:prstGeom>
          <a:noFill/>
        </p:spPr>
        <p:txBody>
          <a:bodyPr wrap="square" rtlCol="0">
            <a:spAutoFit/>
          </a:bodyPr>
          <a:lstStyle/>
          <a:p>
            <a:pPr algn="ctr" defTabSz="342900" eaLnBrk="1" fontAlgn="auto" hangingPunct="1">
              <a:spcBef>
                <a:spcPts val="0"/>
              </a:spcBef>
              <a:spcAft>
                <a:spcPts val="0"/>
              </a:spcAft>
            </a:pPr>
            <a:endParaRPr lang="en-US" sz="3300" b="1" dirty="0">
              <a:solidFill>
                <a:srgbClr val="ED7D31">
                  <a:lumMod val="50000"/>
                </a:srgbClr>
              </a:solidFill>
              <a:latin typeface="Calibri" panose="020F0502020204030204"/>
            </a:endParaRPr>
          </a:p>
          <a:p>
            <a:pPr algn="ctr" defTabSz="342900" eaLnBrk="1" fontAlgn="auto" hangingPunct="1">
              <a:spcBef>
                <a:spcPts val="0"/>
              </a:spcBef>
              <a:spcAft>
                <a:spcPts val="0"/>
              </a:spcAft>
            </a:pPr>
            <a:endParaRPr lang="en-US" sz="3300" b="1" dirty="0">
              <a:solidFill>
                <a:srgbClr val="ED7D31">
                  <a:lumMod val="50000"/>
                </a:srgbClr>
              </a:solidFill>
              <a:latin typeface="Calibri" panose="020F0502020204030204"/>
            </a:endParaRPr>
          </a:p>
          <a:p>
            <a:pPr algn="ctr" defTabSz="342900" eaLnBrk="1" fontAlgn="auto" hangingPunct="1">
              <a:spcBef>
                <a:spcPts val="0"/>
              </a:spcBef>
              <a:spcAft>
                <a:spcPts val="0"/>
              </a:spcAft>
            </a:pPr>
            <a:r>
              <a:rPr lang="en-US" sz="2400" b="1" dirty="0">
                <a:solidFill>
                  <a:srgbClr val="002060"/>
                </a:solidFill>
                <a:latin typeface="Calibri" panose="020F0502020204030204"/>
              </a:rPr>
              <a:t>Seth Arndorfer</a:t>
            </a:r>
          </a:p>
          <a:p>
            <a:pPr algn="ctr" defTabSz="342900" eaLnBrk="1" fontAlgn="auto" hangingPunct="1">
              <a:spcBef>
                <a:spcPts val="0"/>
              </a:spcBef>
              <a:spcAft>
                <a:spcPts val="0"/>
              </a:spcAft>
            </a:pPr>
            <a:r>
              <a:rPr lang="en-US" sz="2400" dirty="0">
                <a:solidFill>
                  <a:srgbClr val="002060"/>
                </a:solidFill>
                <a:latin typeface="Calibri" panose="020F0502020204030204"/>
              </a:rPr>
              <a:t>Chief Executive Officer</a:t>
            </a:r>
          </a:p>
        </p:txBody>
      </p:sp>
    </p:spTree>
    <p:extLst>
      <p:ext uri="{BB962C8B-B14F-4D97-AF65-F5344CB8AC3E}">
        <p14:creationId xmlns:p14="http://schemas.microsoft.com/office/powerpoint/2010/main" val="31882332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idx="13"/>
          </p:nvPr>
        </p:nvPicPr>
        <p:blipFill>
          <a:blip r:embed="rId3">
            <a:extLst>
              <a:ext uri="{28A0092B-C50C-407E-A947-70E740481C1C}">
                <a14:useLocalDpi xmlns:a14="http://schemas.microsoft.com/office/drawing/2010/main" val="0"/>
              </a:ext>
            </a:extLst>
          </a:blip>
          <a:srcRect t="4522" b="4522"/>
          <a:stretch>
            <a:fillRect/>
          </a:stretch>
        </p:blipFill>
        <p:spPr/>
      </p:pic>
      <p:grpSp>
        <p:nvGrpSpPr>
          <p:cNvPr id="25" name="Group 24"/>
          <p:cNvGrpSpPr/>
          <p:nvPr/>
        </p:nvGrpSpPr>
        <p:grpSpPr>
          <a:xfrm>
            <a:off x="7298789" y="5051909"/>
            <a:ext cx="1161527" cy="233201"/>
            <a:chOff x="5242880" y="3539811"/>
            <a:chExt cx="6732561" cy="1351703"/>
          </a:xfrm>
        </p:grpSpPr>
        <p:sp>
          <p:nvSpPr>
            <p:cNvPr id="34" name="Freeform 33"/>
            <p:cNvSpPr>
              <a:spLocks/>
            </p:cNvSpPr>
            <p:nvPr/>
          </p:nvSpPr>
          <p:spPr bwMode="auto">
            <a:xfrm>
              <a:off x="7885729" y="3539811"/>
              <a:ext cx="1416585" cy="1351703"/>
            </a:xfrm>
            <a:custGeom>
              <a:avLst/>
              <a:gdLst>
                <a:gd name="T0" fmla="*/ 327 w 655"/>
                <a:gd name="T1" fmla="*/ 379 h 625"/>
                <a:gd name="T2" fmla="*/ 478 w 655"/>
                <a:gd name="T3" fmla="*/ 0 h 625"/>
                <a:gd name="T4" fmla="*/ 655 w 655"/>
                <a:gd name="T5" fmla="*/ 0 h 625"/>
                <a:gd name="T6" fmla="*/ 388 w 655"/>
                <a:gd name="T7" fmla="*/ 625 h 625"/>
                <a:gd name="T8" fmla="*/ 263 w 655"/>
                <a:gd name="T9" fmla="*/ 625 h 625"/>
                <a:gd name="T10" fmla="*/ 0 w 655"/>
                <a:gd name="T11" fmla="*/ 0 h 625"/>
                <a:gd name="T12" fmla="*/ 175 w 655"/>
                <a:gd name="T13" fmla="*/ 0 h 625"/>
                <a:gd name="T14" fmla="*/ 327 w 655"/>
                <a:gd name="T15" fmla="*/ 379 h 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5" h="625">
                  <a:moveTo>
                    <a:pt x="327" y="379"/>
                  </a:moveTo>
                  <a:lnTo>
                    <a:pt x="478" y="0"/>
                  </a:lnTo>
                  <a:lnTo>
                    <a:pt x="655" y="0"/>
                  </a:lnTo>
                  <a:lnTo>
                    <a:pt x="388" y="625"/>
                  </a:lnTo>
                  <a:lnTo>
                    <a:pt x="263" y="625"/>
                  </a:lnTo>
                  <a:lnTo>
                    <a:pt x="0" y="0"/>
                  </a:lnTo>
                  <a:lnTo>
                    <a:pt x="175" y="0"/>
                  </a:lnTo>
                  <a:lnTo>
                    <a:pt x="327" y="379"/>
                  </a:lnTo>
                  <a:close/>
                </a:path>
              </a:pathLst>
            </a:custGeom>
            <a:solidFill>
              <a:srgbClr val="00B2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35" name="Freeform 34"/>
            <p:cNvSpPr>
              <a:spLocks/>
            </p:cNvSpPr>
            <p:nvPr/>
          </p:nvSpPr>
          <p:spPr bwMode="auto">
            <a:xfrm>
              <a:off x="8908698" y="3539811"/>
              <a:ext cx="1416585" cy="1351703"/>
            </a:xfrm>
            <a:custGeom>
              <a:avLst/>
              <a:gdLst>
                <a:gd name="T0" fmla="*/ 329 w 655"/>
                <a:gd name="T1" fmla="*/ 246 h 625"/>
                <a:gd name="T2" fmla="*/ 175 w 655"/>
                <a:gd name="T3" fmla="*/ 625 h 625"/>
                <a:gd name="T4" fmla="*/ 0 w 655"/>
                <a:gd name="T5" fmla="*/ 625 h 625"/>
                <a:gd name="T6" fmla="*/ 267 w 655"/>
                <a:gd name="T7" fmla="*/ 0 h 625"/>
                <a:gd name="T8" fmla="*/ 392 w 655"/>
                <a:gd name="T9" fmla="*/ 0 h 625"/>
                <a:gd name="T10" fmla="*/ 655 w 655"/>
                <a:gd name="T11" fmla="*/ 625 h 625"/>
                <a:gd name="T12" fmla="*/ 478 w 655"/>
                <a:gd name="T13" fmla="*/ 625 h 625"/>
                <a:gd name="T14" fmla="*/ 329 w 655"/>
                <a:gd name="T15" fmla="*/ 246 h 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5" h="625">
                  <a:moveTo>
                    <a:pt x="329" y="246"/>
                  </a:moveTo>
                  <a:lnTo>
                    <a:pt x="175" y="625"/>
                  </a:lnTo>
                  <a:lnTo>
                    <a:pt x="0" y="625"/>
                  </a:lnTo>
                  <a:lnTo>
                    <a:pt x="267" y="0"/>
                  </a:lnTo>
                  <a:lnTo>
                    <a:pt x="392" y="0"/>
                  </a:lnTo>
                  <a:lnTo>
                    <a:pt x="655" y="625"/>
                  </a:lnTo>
                  <a:lnTo>
                    <a:pt x="478" y="625"/>
                  </a:lnTo>
                  <a:lnTo>
                    <a:pt x="329" y="246"/>
                  </a:lnTo>
                  <a:close/>
                </a:path>
              </a:pathLst>
            </a:custGeom>
            <a:solidFill>
              <a:srgbClr val="00B2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36" name="Freeform 35"/>
            <p:cNvSpPr>
              <a:spLocks/>
            </p:cNvSpPr>
            <p:nvPr/>
          </p:nvSpPr>
          <p:spPr bwMode="auto">
            <a:xfrm>
              <a:off x="5242880" y="3539811"/>
              <a:ext cx="767768" cy="1351703"/>
            </a:xfrm>
            <a:custGeom>
              <a:avLst/>
              <a:gdLst>
                <a:gd name="T0" fmla="*/ 161 w 355"/>
                <a:gd name="T1" fmla="*/ 137 h 625"/>
                <a:gd name="T2" fmla="*/ 161 w 355"/>
                <a:gd name="T3" fmla="*/ 241 h 625"/>
                <a:gd name="T4" fmla="*/ 343 w 355"/>
                <a:gd name="T5" fmla="*/ 241 h 625"/>
                <a:gd name="T6" fmla="*/ 343 w 355"/>
                <a:gd name="T7" fmla="*/ 379 h 625"/>
                <a:gd name="T8" fmla="*/ 161 w 355"/>
                <a:gd name="T9" fmla="*/ 379 h 625"/>
                <a:gd name="T10" fmla="*/ 161 w 355"/>
                <a:gd name="T11" fmla="*/ 487 h 625"/>
                <a:gd name="T12" fmla="*/ 355 w 355"/>
                <a:gd name="T13" fmla="*/ 487 h 625"/>
                <a:gd name="T14" fmla="*/ 355 w 355"/>
                <a:gd name="T15" fmla="*/ 625 h 625"/>
                <a:gd name="T16" fmla="*/ 0 w 355"/>
                <a:gd name="T17" fmla="*/ 625 h 625"/>
                <a:gd name="T18" fmla="*/ 0 w 355"/>
                <a:gd name="T19" fmla="*/ 0 h 625"/>
                <a:gd name="T20" fmla="*/ 355 w 355"/>
                <a:gd name="T21" fmla="*/ 0 h 625"/>
                <a:gd name="T22" fmla="*/ 355 w 355"/>
                <a:gd name="T23" fmla="*/ 137 h 625"/>
                <a:gd name="T24" fmla="*/ 161 w 355"/>
                <a:gd name="T25" fmla="*/ 137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5" h="625">
                  <a:moveTo>
                    <a:pt x="161" y="137"/>
                  </a:moveTo>
                  <a:lnTo>
                    <a:pt x="161" y="241"/>
                  </a:lnTo>
                  <a:lnTo>
                    <a:pt x="343" y="241"/>
                  </a:lnTo>
                  <a:lnTo>
                    <a:pt x="343" y="379"/>
                  </a:lnTo>
                  <a:lnTo>
                    <a:pt x="161" y="379"/>
                  </a:lnTo>
                  <a:lnTo>
                    <a:pt x="161" y="487"/>
                  </a:lnTo>
                  <a:lnTo>
                    <a:pt x="355" y="487"/>
                  </a:lnTo>
                  <a:lnTo>
                    <a:pt x="355" y="625"/>
                  </a:lnTo>
                  <a:lnTo>
                    <a:pt x="0" y="625"/>
                  </a:lnTo>
                  <a:lnTo>
                    <a:pt x="0" y="0"/>
                  </a:lnTo>
                  <a:lnTo>
                    <a:pt x="355" y="0"/>
                  </a:lnTo>
                  <a:lnTo>
                    <a:pt x="355" y="137"/>
                  </a:lnTo>
                  <a:lnTo>
                    <a:pt x="161" y="137"/>
                  </a:lnTo>
                  <a:close/>
                </a:path>
              </a:pathLst>
            </a:custGeom>
            <a:solidFill>
              <a:srgbClr val="003A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37" name="Freeform 36"/>
            <p:cNvSpPr>
              <a:spLocks/>
            </p:cNvSpPr>
            <p:nvPr/>
          </p:nvSpPr>
          <p:spPr bwMode="auto">
            <a:xfrm>
              <a:off x="6133923" y="3539811"/>
              <a:ext cx="772093" cy="1351703"/>
            </a:xfrm>
            <a:custGeom>
              <a:avLst/>
              <a:gdLst>
                <a:gd name="T0" fmla="*/ 163 w 357"/>
                <a:gd name="T1" fmla="*/ 487 h 625"/>
                <a:gd name="T2" fmla="*/ 357 w 357"/>
                <a:gd name="T3" fmla="*/ 487 h 625"/>
                <a:gd name="T4" fmla="*/ 357 w 357"/>
                <a:gd name="T5" fmla="*/ 625 h 625"/>
                <a:gd name="T6" fmla="*/ 0 w 357"/>
                <a:gd name="T7" fmla="*/ 625 h 625"/>
                <a:gd name="T8" fmla="*/ 0 w 357"/>
                <a:gd name="T9" fmla="*/ 0 h 625"/>
                <a:gd name="T10" fmla="*/ 163 w 357"/>
                <a:gd name="T11" fmla="*/ 0 h 625"/>
                <a:gd name="T12" fmla="*/ 163 w 357"/>
                <a:gd name="T13" fmla="*/ 487 h 625"/>
              </a:gdLst>
              <a:ahLst/>
              <a:cxnLst>
                <a:cxn ang="0">
                  <a:pos x="T0" y="T1"/>
                </a:cxn>
                <a:cxn ang="0">
                  <a:pos x="T2" y="T3"/>
                </a:cxn>
                <a:cxn ang="0">
                  <a:pos x="T4" y="T5"/>
                </a:cxn>
                <a:cxn ang="0">
                  <a:pos x="T6" y="T7"/>
                </a:cxn>
                <a:cxn ang="0">
                  <a:pos x="T8" y="T9"/>
                </a:cxn>
                <a:cxn ang="0">
                  <a:pos x="T10" y="T11"/>
                </a:cxn>
                <a:cxn ang="0">
                  <a:pos x="T12" y="T13"/>
                </a:cxn>
              </a:cxnLst>
              <a:rect l="0" t="0" r="r" b="b"/>
              <a:pathLst>
                <a:path w="357" h="625">
                  <a:moveTo>
                    <a:pt x="163" y="487"/>
                  </a:moveTo>
                  <a:lnTo>
                    <a:pt x="357" y="487"/>
                  </a:lnTo>
                  <a:lnTo>
                    <a:pt x="357" y="625"/>
                  </a:lnTo>
                  <a:lnTo>
                    <a:pt x="0" y="625"/>
                  </a:lnTo>
                  <a:lnTo>
                    <a:pt x="0" y="0"/>
                  </a:lnTo>
                  <a:lnTo>
                    <a:pt x="163" y="0"/>
                  </a:lnTo>
                  <a:lnTo>
                    <a:pt x="163" y="487"/>
                  </a:lnTo>
                  <a:close/>
                </a:path>
              </a:pathLst>
            </a:custGeom>
            <a:solidFill>
              <a:srgbClr val="003A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38" name="Freeform 37"/>
            <p:cNvSpPr>
              <a:spLocks/>
            </p:cNvSpPr>
            <p:nvPr/>
          </p:nvSpPr>
          <p:spPr bwMode="auto">
            <a:xfrm>
              <a:off x="7042267" y="3539811"/>
              <a:ext cx="767768" cy="1351703"/>
            </a:xfrm>
            <a:custGeom>
              <a:avLst/>
              <a:gdLst>
                <a:gd name="T0" fmla="*/ 163 w 355"/>
                <a:gd name="T1" fmla="*/ 137 h 625"/>
                <a:gd name="T2" fmla="*/ 163 w 355"/>
                <a:gd name="T3" fmla="*/ 241 h 625"/>
                <a:gd name="T4" fmla="*/ 345 w 355"/>
                <a:gd name="T5" fmla="*/ 241 h 625"/>
                <a:gd name="T6" fmla="*/ 345 w 355"/>
                <a:gd name="T7" fmla="*/ 379 h 625"/>
                <a:gd name="T8" fmla="*/ 163 w 355"/>
                <a:gd name="T9" fmla="*/ 379 h 625"/>
                <a:gd name="T10" fmla="*/ 163 w 355"/>
                <a:gd name="T11" fmla="*/ 487 h 625"/>
                <a:gd name="T12" fmla="*/ 355 w 355"/>
                <a:gd name="T13" fmla="*/ 487 h 625"/>
                <a:gd name="T14" fmla="*/ 355 w 355"/>
                <a:gd name="T15" fmla="*/ 625 h 625"/>
                <a:gd name="T16" fmla="*/ 0 w 355"/>
                <a:gd name="T17" fmla="*/ 625 h 625"/>
                <a:gd name="T18" fmla="*/ 0 w 355"/>
                <a:gd name="T19" fmla="*/ 0 h 625"/>
                <a:gd name="T20" fmla="*/ 355 w 355"/>
                <a:gd name="T21" fmla="*/ 0 h 625"/>
                <a:gd name="T22" fmla="*/ 355 w 355"/>
                <a:gd name="T23" fmla="*/ 137 h 625"/>
                <a:gd name="T24" fmla="*/ 163 w 355"/>
                <a:gd name="T25" fmla="*/ 137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5" h="625">
                  <a:moveTo>
                    <a:pt x="163" y="137"/>
                  </a:moveTo>
                  <a:lnTo>
                    <a:pt x="163" y="241"/>
                  </a:lnTo>
                  <a:lnTo>
                    <a:pt x="345" y="241"/>
                  </a:lnTo>
                  <a:lnTo>
                    <a:pt x="345" y="379"/>
                  </a:lnTo>
                  <a:lnTo>
                    <a:pt x="163" y="379"/>
                  </a:lnTo>
                  <a:lnTo>
                    <a:pt x="163" y="487"/>
                  </a:lnTo>
                  <a:lnTo>
                    <a:pt x="355" y="487"/>
                  </a:lnTo>
                  <a:lnTo>
                    <a:pt x="355" y="625"/>
                  </a:lnTo>
                  <a:lnTo>
                    <a:pt x="0" y="625"/>
                  </a:lnTo>
                  <a:lnTo>
                    <a:pt x="0" y="0"/>
                  </a:lnTo>
                  <a:lnTo>
                    <a:pt x="355" y="0"/>
                  </a:lnTo>
                  <a:lnTo>
                    <a:pt x="355" y="137"/>
                  </a:lnTo>
                  <a:lnTo>
                    <a:pt x="163" y="137"/>
                  </a:lnTo>
                  <a:close/>
                </a:path>
              </a:pathLst>
            </a:custGeom>
            <a:solidFill>
              <a:srgbClr val="003A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39" name="Freeform 38"/>
            <p:cNvSpPr>
              <a:spLocks/>
            </p:cNvSpPr>
            <p:nvPr/>
          </p:nvSpPr>
          <p:spPr bwMode="auto">
            <a:xfrm>
              <a:off x="10150101" y="3539811"/>
              <a:ext cx="932135" cy="1351703"/>
            </a:xfrm>
            <a:custGeom>
              <a:avLst/>
              <a:gdLst>
                <a:gd name="T0" fmla="*/ 298 w 431"/>
                <a:gd name="T1" fmla="*/ 625 h 625"/>
                <a:gd name="T2" fmla="*/ 135 w 431"/>
                <a:gd name="T3" fmla="*/ 625 h 625"/>
                <a:gd name="T4" fmla="*/ 135 w 431"/>
                <a:gd name="T5" fmla="*/ 137 h 625"/>
                <a:gd name="T6" fmla="*/ 0 w 431"/>
                <a:gd name="T7" fmla="*/ 137 h 625"/>
                <a:gd name="T8" fmla="*/ 0 w 431"/>
                <a:gd name="T9" fmla="*/ 0 h 625"/>
                <a:gd name="T10" fmla="*/ 431 w 431"/>
                <a:gd name="T11" fmla="*/ 0 h 625"/>
                <a:gd name="T12" fmla="*/ 431 w 431"/>
                <a:gd name="T13" fmla="*/ 137 h 625"/>
                <a:gd name="T14" fmla="*/ 298 w 431"/>
                <a:gd name="T15" fmla="*/ 137 h 625"/>
                <a:gd name="T16" fmla="*/ 298 w 431"/>
                <a:gd name="T17" fmla="*/ 62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 h="625">
                  <a:moveTo>
                    <a:pt x="298" y="625"/>
                  </a:moveTo>
                  <a:lnTo>
                    <a:pt x="135" y="625"/>
                  </a:lnTo>
                  <a:lnTo>
                    <a:pt x="135" y="137"/>
                  </a:lnTo>
                  <a:lnTo>
                    <a:pt x="0" y="137"/>
                  </a:lnTo>
                  <a:lnTo>
                    <a:pt x="0" y="0"/>
                  </a:lnTo>
                  <a:lnTo>
                    <a:pt x="431" y="0"/>
                  </a:lnTo>
                  <a:lnTo>
                    <a:pt x="431" y="137"/>
                  </a:lnTo>
                  <a:lnTo>
                    <a:pt x="298" y="137"/>
                  </a:lnTo>
                  <a:lnTo>
                    <a:pt x="298" y="625"/>
                  </a:lnTo>
                  <a:close/>
                </a:path>
              </a:pathLst>
            </a:custGeom>
            <a:solidFill>
              <a:srgbClr val="003A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40" name="Freeform 39"/>
            <p:cNvSpPr>
              <a:spLocks/>
            </p:cNvSpPr>
            <p:nvPr/>
          </p:nvSpPr>
          <p:spPr bwMode="auto">
            <a:xfrm>
              <a:off x="11209836" y="3539811"/>
              <a:ext cx="765605" cy="1351703"/>
            </a:xfrm>
            <a:custGeom>
              <a:avLst/>
              <a:gdLst>
                <a:gd name="T0" fmla="*/ 163 w 354"/>
                <a:gd name="T1" fmla="*/ 137 h 625"/>
                <a:gd name="T2" fmla="*/ 163 w 354"/>
                <a:gd name="T3" fmla="*/ 241 h 625"/>
                <a:gd name="T4" fmla="*/ 335 w 354"/>
                <a:gd name="T5" fmla="*/ 241 h 625"/>
                <a:gd name="T6" fmla="*/ 335 w 354"/>
                <a:gd name="T7" fmla="*/ 379 h 625"/>
                <a:gd name="T8" fmla="*/ 163 w 354"/>
                <a:gd name="T9" fmla="*/ 379 h 625"/>
                <a:gd name="T10" fmla="*/ 163 w 354"/>
                <a:gd name="T11" fmla="*/ 487 h 625"/>
                <a:gd name="T12" fmla="*/ 354 w 354"/>
                <a:gd name="T13" fmla="*/ 487 h 625"/>
                <a:gd name="T14" fmla="*/ 354 w 354"/>
                <a:gd name="T15" fmla="*/ 625 h 625"/>
                <a:gd name="T16" fmla="*/ 0 w 354"/>
                <a:gd name="T17" fmla="*/ 625 h 625"/>
                <a:gd name="T18" fmla="*/ 0 w 354"/>
                <a:gd name="T19" fmla="*/ 0 h 625"/>
                <a:gd name="T20" fmla="*/ 354 w 354"/>
                <a:gd name="T21" fmla="*/ 0 h 625"/>
                <a:gd name="T22" fmla="*/ 354 w 354"/>
                <a:gd name="T23" fmla="*/ 137 h 625"/>
                <a:gd name="T24" fmla="*/ 163 w 354"/>
                <a:gd name="T25" fmla="*/ 137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4" h="625">
                  <a:moveTo>
                    <a:pt x="163" y="137"/>
                  </a:moveTo>
                  <a:lnTo>
                    <a:pt x="163" y="241"/>
                  </a:lnTo>
                  <a:lnTo>
                    <a:pt x="335" y="241"/>
                  </a:lnTo>
                  <a:lnTo>
                    <a:pt x="335" y="379"/>
                  </a:lnTo>
                  <a:lnTo>
                    <a:pt x="163" y="379"/>
                  </a:lnTo>
                  <a:lnTo>
                    <a:pt x="163" y="487"/>
                  </a:lnTo>
                  <a:lnTo>
                    <a:pt x="354" y="487"/>
                  </a:lnTo>
                  <a:lnTo>
                    <a:pt x="354" y="625"/>
                  </a:lnTo>
                  <a:lnTo>
                    <a:pt x="0" y="625"/>
                  </a:lnTo>
                  <a:lnTo>
                    <a:pt x="0" y="0"/>
                  </a:lnTo>
                  <a:lnTo>
                    <a:pt x="354" y="0"/>
                  </a:lnTo>
                  <a:lnTo>
                    <a:pt x="354" y="137"/>
                  </a:lnTo>
                  <a:lnTo>
                    <a:pt x="163" y="137"/>
                  </a:lnTo>
                  <a:close/>
                </a:path>
              </a:pathLst>
            </a:custGeom>
            <a:solidFill>
              <a:srgbClr val="003A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grpSp>
      <p:sp>
        <p:nvSpPr>
          <p:cNvPr id="1223" name="Lorem ipsum sit lom dolor sit amet, Consectetur sit amet adipiscing. Loremonret ipsum sit Lorem ipsum sit lom dolor sit amet, Consectetur sit amet adipiscing. Lorem ipsum sit lom dolor sit amet, Consectetur sit amet adipiscing."/>
          <p:cNvSpPr txBox="1"/>
          <p:nvPr/>
        </p:nvSpPr>
        <p:spPr>
          <a:xfrm>
            <a:off x="1681934" y="3736011"/>
            <a:ext cx="5780133" cy="195759"/>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spAutoFit/>
          </a:bodyPr>
          <a:lstStyle>
            <a:lvl1pPr algn="ctr"/>
          </a:lstStyle>
          <a:p>
            <a:pPr defTabSz="309563" eaLnBrk="1" fontAlgn="auto">
              <a:lnSpc>
                <a:spcPct val="120000"/>
              </a:lnSpc>
              <a:spcBef>
                <a:spcPts val="0"/>
              </a:spcBef>
              <a:spcAft>
                <a:spcPts val="0"/>
              </a:spcAft>
            </a:pPr>
            <a:r>
              <a:rPr lang="en-US" sz="938" kern="0" spc="28" dirty="0">
                <a:solidFill>
                  <a:srgbClr val="003A5D"/>
                </a:solidFill>
                <a:latin typeface="Roboto Light"/>
                <a:ea typeface="Roboto Light"/>
                <a:sym typeface="Roboto Light"/>
              </a:rPr>
              <a:t>Deploying our network: funding, construction, and member interest</a:t>
            </a:r>
            <a:endParaRPr sz="938" kern="0" spc="28" dirty="0">
              <a:solidFill>
                <a:srgbClr val="003A5D"/>
              </a:solidFill>
              <a:latin typeface="Roboto Light"/>
              <a:ea typeface="Roboto Light"/>
              <a:sym typeface="Roboto Light"/>
            </a:endParaRPr>
          </a:p>
        </p:txBody>
      </p:sp>
      <p:sp>
        <p:nvSpPr>
          <p:cNvPr id="1224" name="hello"/>
          <p:cNvSpPr txBox="1"/>
          <p:nvPr/>
        </p:nvSpPr>
        <p:spPr>
          <a:xfrm>
            <a:off x="789547" y="2922777"/>
            <a:ext cx="7564906" cy="402033"/>
          </a:xfrm>
          <a:prstGeom prst="rect">
            <a:avLst/>
          </a:prstGeom>
          <a:ln w="12700">
            <a:miter lim="400000"/>
          </a:ln>
          <a:extLst>
            <a:ext uri="{C572A759-6A51-4108-AA02-DFA0A04FC94B}">
              <ma14:wrappingTextBoxFlag xmlns:ma14="http://schemas.microsoft.com/office/mac/drawingml/2011/main" xmlns="" val="1"/>
            </a:ext>
          </a:extLst>
        </p:spPr>
        <p:txBody>
          <a:bodyPr wrap="square" lIns="19050" tIns="19050" rIns="19050" bIns="19050">
            <a:spAutoFit/>
          </a:bodyPr>
          <a:lstStyle>
            <a:lvl1pPr algn="ctr">
              <a:lnSpc>
                <a:spcPct val="90000"/>
              </a:lnSpc>
              <a:defRPr sz="7000" cap="all" spc="7000">
                <a:latin typeface="+mn-lt"/>
                <a:ea typeface="+mn-ea"/>
                <a:cs typeface="+mn-cs"/>
                <a:sym typeface="Roboto Bold"/>
              </a:defRPr>
            </a:lvl1pPr>
          </a:lstStyle>
          <a:p>
            <a:pPr defTabSz="309563" eaLnBrk="1" fontAlgn="auto">
              <a:spcBef>
                <a:spcPts val="0"/>
              </a:spcBef>
              <a:spcAft>
                <a:spcPts val="0"/>
              </a:spcAft>
            </a:pPr>
            <a:r>
              <a:rPr lang="en-US" sz="2625" kern="0" spc="225" dirty="0">
                <a:solidFill>
                  <a:srgbClr val="003A5D"/>
                </a:solidFill>
                <a:latin typeface="Molde Black" panose="00000500000000000000" pitchFamily="2" charset="0"/>
                <a:ea typeface="Roboto Bold"/>
              </a:rPr>
              <a:t>How did we do it?</a:t>
            </a:r>
            <a:endParaRPr sz="2625" kern="0" spc="225" dirty="0">
              <a:solidFill>
                <a:srgbClr val="003A5D"/>
              </a:solidFill>
              <a:latin typeface="Molde Black" panose="00000500000000000000" pitchFamily="2" charset="0"/>
              <a:ea typeface="Roboto Bold"/>
            </a:endParaRPr>
          </a:p>
        </p:txBody>
      </p:sp>
      <p:sp>
        <p:nvSpPr>
          <p:cNvPr id="1225" name="Line"/>
          <p:cNvSpPr/>
          <p:nvPr/>
        </p:nvSpPr>
        <p:spPr>
          <a:xfrm>
            <a:off x="3334892" y="3530411"/>
            <a:ext cx="2474216" cy="0"/>
          </a:xfrm>
          <a:prstGeom prst="line">
            <a:avLst/>
          </a:prstGeom>
          <a:ln w="101600">
            <a:solidFill>
              <a:schemeClr val="tx2"/>
            </a:solidFill>
            <a:miter lim="400000"/>
          </a:ln>
        </p:spPr>
        <p:txBody>
          <a:bodyPr lIns="0" tIns="0" rIns="0" bIns="0" anchor="ctr"/>
          <a:lstStyle/>
          <a:p>
            <a:pPr algn="ctr" defTabSz="309563" eaLnBrk="1" fontAlgn="auto">
              <a:spcBef>
                <a:spcPts val="0"/>
              </a:spcBef>
              <a:spcAft>
                <a:spcPts val="0"/>
              </a:spcAft>
              <a:defRPr sz="3200" spc="0">
                <a:solidFill>
                  <a:srgbClr val="FFFFFF"/>
                </a:solidFill>
                <a:latin typeface="Roboto Light"/>
                <a:ea typeface="Roboto Light"/>
                <a:cs typeface="Roboto Light"/>
                <a:sym typeface="Roboto Light"/>
              </a:defRPr>
            </a:pPr>
            <a:endParaRPr sz="1200" kern="0">
              <a:solidFill>
                <a:srgbClr val="FFFFFF"/>
              </a:solidFill>
              <a:latin typeface="Roboto Light"/>
              <a:ea typeface="Roboto Light"/>
              <a:sym typeface="Roboto Light"/>
            </a:endParaRPr>
          </a:p>
        </p:txBody>
      </p:sp>
      <p:grpSp>
        <p:nvGrpSpPr>
          <p:cNvPr id="27" name="Group 26"/>
          <p:cNvGrpSpPr/>
          <p:nvPr/>
        </p:nvGrpSpPr>
        <p:grpSpPr>
          <a:xfrm>
            <a:off x="789547" y="5046525"/>
            <a:ext cx="993395" cy="238584"/>
            <a:chOff x="8958263" y="8074025"/>
            <a:chExt cx="4845050" cy="1163638"/>
          </a:xfrm>
        </p:grpSpPr>
        <p:sp>
          <p:nvSpPr>
            <p:cNvPr id="28" name="Freeform 27"/>
            <p:cNvSpPr>
              <a:spLocks noEditPoints="1"/>
            </p:cNvSpPr>
            <p:nvPr/>
          </p:nvSpPr>
          <p:spPr bwMode="auto">
            <a:xfrm>
              <a:off x="9937750" y="8074025"/>
              <a:ext cx="998538" cy="1163638"/>
            </a:xfrm>
            <a:custGeom>
              <a:avLst/>
              <a:gdLst>
                <a:gd name="T0" fmla="*/ 64 w 266"/>
                <a:gd name="T1" fmla="*/ 0 h 310"/>
                <a:gd name="T2" fmla="*/ 189 w 266"/>
                <a:gd name="T3" fmla="*/ 0 h 310"/>
                <a:gd name="T4" fmla="*/ 258 w 266"/>
                <a:gd name="T5" fmla="*/ 40 h 310"/>
                <a:gd name="T6" fmla="*/ 251 w 266"/>
                <a:gd name="T7" fmla="*/ 155 h 310"/>
                <a:gd name="T8" fmla="*/ 126 w 266"/>
                <a:gd name="T9" fmla="*/ 310 h 310"/>
                <a:gd name="T10" fmla="*/ 0 w 266"/>
                <a:gd name="T11" fmla="*/ 310 h 310"/>
                <a:gd name="T12" fmla="*/ 64 w 266"/>
                <a:gd name="T13" fmla="*/ 0 h 310"/>
                <a:gd name="T14" fmla="*/ 99 w 266"/>
                <a:gd name="T15" fmla="*/ 247 h 310"/>
                <a:gd name="T16" fmla="*/ 117 w 266"/>
                <a:gd name="T17" fmla="*/ 247 h 310"/>
                <a:gd name="T18" fmla="*/ 152 w 266"/>
                <a:gd name="T19" fmla="*/ 200 h 310"/>
                <a:gd name="T20" fmla="*/ 171 w 266"/>
                <a:gd name="T21" fmla="*/ 110 h 310"/>
                <a:gd name="T22" fmla="*/ 150 w 266"/>
                <a:gd name="T23" fmla="*/ 62 h 310"/>
                <a:gd name="T24" fmla="*/ 138 w 266"/>
                <a:gd name="T25" fmla="*/ 62 h 310"/>
                <a:gd name="T26" fmla="*/ 99 w 266"/>
                <a:gd name="T27" fmla="*/ 247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6" h="310">
                  <a:moveTo>
                    <a:pt x="64" y="0"/>
                  </a:moveTo>
                  <a:cubicBezTo>
                    <a:pt x="189" y="0"/>
                    <a:pt x="189" y="0"/>
                    <a:pt x="189" y="0"/>
                  </a:cubicBezTo>
                  <a:cubicBezTo>
                    <a:pt x="227" y="0"/>
                    <a:pt x="249" y="15"/>
                    <a:pt x="258" y="40"/>
                  </a:cubicBezTo>
                  <a:cubicBezTo>
                    <a:pt x="266" y="65"/>
                    <a:pt x="265" y="81"/>
                    <a:pt x="251" y="155"/>
                  </a:cubicBezTo>
                  <a:cubicBezTo>
                    <a:pt x="237" y="222"/>
                    <a:pt x="216" y="310"/>
                    <a:pt x="126" y="310"/>
                  </a:cubicBezTo>
                  <a:cubicBezTo>
                    <a:pt x="0" y="310"/>
                    <a:pt x="0" y="310"/>
                    <a:pt x="0" y="310"/>
                  </a:cubicBezTo>
                  <a:lnTo>
                    <a:pt x="64" y="0"/>
                  </a:lnTo>
                  <a:close/>
                  <a:moveTo>
                    <a:pt x="99" y="247"/>
                  </a:moveTo>
                  <a:cubicBezTo>
                    <a:pt x="117" y="247"/>
                    <a:pt x="117" y="247"/>
                    <a:pt x="117" y="247"/>
                  </a:cubicBezTo>
                  <a:cubicBezTo>
                    <a:pt x="139" y="247"/>
                    <a:pt x="147" y="223"/>
                    <a:pt x="152" y="200"/>
                  </a:cubicBezTo>
                  <a:cubicBezTo>
                    <a:pt x="171" y="110"/>
                    <a:pt x="171" y="110"/>
                    <a:pt x="171" y="110"/>
                  </a:cubicBezTo>
                  <a:cubicBezTo>
                    <a:pt x="177" y="79"/>
                    <a:pt x="177" y="62"/>
                    <a:pt x="150" y="62"/>
                  </a:cubicBezTo>
                  <a:cubicBezTo>
                    <a:pt x="138" y="62"/>
                    <a:pt x="138" y="62"/>
                    <a:pt x="138" y="62"/>
                  </a:cubicBezTo>
                  <a:lnTo>
                    <a:pt x="99" y="247"/>
                  </a:lnTo>
                  <a:close/>
                </a:path>
              </a:pathLst>
            </a:custGeom>
            <a:solidFill>
              <a:srgbClr val="003A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29" name="Freeform 28"/>
            <p:cNvSpPr>
              <a:spLocks/>
            </p:cNvSpPr>
            <p:nvPr/>
          </p:nvSpPr>
          <p:spPr bwMode="auto">
            <a:xfrm>
              <a:off x="10848975" y="8074025"/>
              <a:ext cx="1377950" cy="1163638"/>
            </a:xfrm>
            <a:custGeom>
              <a:avLst/>
              <a:gdLst>
                <a:gd name="T0" fmla="*/ 152 w 868"/>
                <a:gd name="T1" fmla="*/ 0 h 733"/>
                <a:gd name="T2" fmla="*/ 450 w 868"/>
                <a:gd name="T3" fmla="*/ 0 h 733"/>
                <a:gd name="T4" fmla="*/ 416 w 868"/>
                <a:gd name="T5" fmla="*/ 447 h 733"/>
                <a:gd name="T6" fmla="*/ 419 w 868"/>
                <a:gd name="T7" fmla="*/ 447 h 733"/>
                <a:gd name="T8" fmla="*/ 577 w 868"/>
                <a:gd name="T9" fmla="*/ 0 h 733"/>
                <a:gd name="T10" fmla="*/ 868 w 868"/>
                <a:gd name="T11" fmla="*/ 0 h 733"/>
                <a:gd name="T12" fmla="*/ 717 w 868"/>
                <a:gd name="T13" fmla="*/ 733 h 733"/>
                <a:gd name="T14" fmla="*/ 525 w 868"/>
                <a:gd name="T15" fmla="*/ 733 h 733"/>
                <a:gd name="T16" fmla="*/ 636 w 868"/>
                <a:gd name="T17" fmla="*/ 199 h 733"/>
                <a:gd name="T18" fmla="*/ 634 w 868"/>
                <a:gd name="T19" fmla="*/ 199 h 733"/>
                <a:gd name="T20" fmla="*/ 433 w 868"/>
                <a:gd name="T21" fmla="*/ 733 h 733"/>
                <a:gd name="T22" fmla="*/ 284 w 868"/>
                <a:gd name="T23" fmla="*/ 733 h 733"/>
                <a:gd name="T24" fmla="*/ 305 w 868"/>
                <a:gd name="T25" fmla="*/ 199 h 733"/>
                <a:gd name="T26" fmla="*/ 303 w 868"/>
                <a:gd name="T27" fmla="*/ 199 h 733"/>
                <a:gd name="T28" fmla="*/ 192 w 868"/>
                <a:gd name="T29" fmla="*/ 733 h 733"/>
                <a:gd name="T30" fmla="*/ 0 w 868"/>
                <a:gd name="T31" fmla="*/ 733 h 733"/>
                <a:gd name="T32" fmla="*/ 152 w 868"/>
                <a:gd name="T33" fmla="*/ 0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8" h="733">
                  <a:moveTo>
                    <a:pt x="152" y="0"/>
                  </a:moveTo>
                  <a:lnTo>
                    <a:pt x="450" y="0"/>
                  </a:lnTo>
                  <a:lnTo>
                    <a:pt x="416" y="447"/>
                  </a:lnTo>
                  <a:lnTo>
                    <a:pt x="419" y="447"/>
                  </a:lnTo>
                  <a:lnTo>
                    <a:pt x="577" y="0"/>
                  </a:lnTo>
                  <a:lnTo>
                    <a:pt x="868" y="0"/>
                  </a:lnTo>
                  <a:lnTo>
                    <a:pt x="717" y="733"/>
                  </a:lnTo>
                  <a:lnTo>
                    <a:pt x="525" y="733"/>
                  </a:lnTo>
                  <a:lnTo>
                    <a:pt x="636" y="199"/>
                  </a:lnTo>
                  <a:lnTo>
                    <a:pt x="634" y="199"/>
                  </a:lnTo>
                  <a:lnTo>
                    <a:pt x="433" y="733"/>
                  </a:lnTo>
                  <a:lnTo>
                    <a:pt x="284" y="733"/>
                  </a:lnTo>
                  <a:lnTo>
                    <a:pt x="305" y="199"/>
                  </a:lnTo>
                  <a:lnTo>
                    <a:pt x="303" y="199"/>
                  </a:lnTo>
                  <a:lnTo>
                    <a:pt x="192" y="733"/>
                  </a:lnTo>
                  <a:lnTo>
                    <a:pt x="0" y="733"/>
                  </a:lnTo>
                  <a:lnTo>
                    <a:pt x="152" y="0"/>
                  </a:lnTo>
                  <a:close/>
                </a:path>
              </a:pathLst>
            </a:custGeom>
            <a:solidFill>
              <a:srgbClr val="003A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30" name="Freeform 29"/>
            <p:cNvSpPr>
              <a:spLocks/>
            </p:cNvSpPr>
            <p:nvPr/>
          </p:nvSpPr>
          <p:spPr bwMode="auto">
            <a:xfrm>
              <a:off x="12091988" y="8074025"/>
              <a:ext cx="941388" cy="1163638"/>
            </a:xfrm>
            <a:custGeom>
              <a:avLst/>
              <a:gdLst>
                <a:gd name="T0" fmla="*/ 151 w 593"/>
                <a:gd name="T1" fmla="*/ 0 h 733"/>
                <a:gd name="T2" fmla="*/ 593 w 593"/>
                <a:gd name="T3" fmla="*/ 0 h 733"/>
                <a:gd name="T4" fmla="*/ 558 w 593"/>
                <a:gd name="T5" fmla="*/ 165 h 733"/>
                <a:gd name="T6" fmla="*/ 321 w 593"/>
                <a:gd name="T7" fmla="*/ 165 h 733"/>
                <a:gd name="T8" fmla="*/ 298 w 593"/>
                <a:gd name="T9" fmla="*/ 279 h 733"/>
                <a:gd name="T10" fmla="*/ 517 w 593"/>
                <a:gd name="T11" fmla="*/ 279 h 733"/>
                <a:gd name="T12" fmla="*/ 484 w 593"/>
                <a:gd name="T13" fmla="*/ 440 h 733"/>
                <a:gd name="T14" fmla="*/ 265 w 593"/>
                <a:gd name="T15" fmla="*/ 440 h 733"/>
                <a:gd name="T16" fmla="*/ 239 w 593"/>
                <a:gd name="T17" fmla="*/ 565 h 733"/>
                <a:gd name="T18" fmla="*/ 484 w 593"/>
                <a:gd name="T19" fmla="*/ 565 h 733"/>
                <a:gd name="T20" fmla="*/ 449 w 593"/>
                <a:gd name="T21" fmla="*/ 733 h 733"/>
                <a:gd name="T22" fmla="*/ 0 w 593"/>
                <a:gd name="T23" fmla="*/ 733 h 733"/>
                <a:gd name="T24" fmla="*/ 151 w 593"/>
                <a:gd name="T25" fmla="*/ 0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3" h="733">
                  <a:moveTo>
                    <a:pt x="151" y="0"/>
                  </a:moveTo>
                  <a:lnTo>
                    <a:pt x="593" y="0"/>
                  </a:lnTo>
                  <a:lnTo>
                    <a:pt x="558" y="165"/>
                  </a:lnTo>
                  <a:lnTo>
                    <a:pt x="321" y="165"/>
                  </a:lnTo>
                  <a:lnTo>
                    <a:pt x="298" y="279"/>
                  </a:lnTo>
                  <a:lnTo>
                    <a:pt x="517" y="279"/>
                  </a:lnTo>
                  <a:lnTo>
                    <a:pt x="484" y="440"/>
                  </a:lnTo>
                  <a:lnTo>
                    <a:pt x="265" y="440"/>
                  </a:lnTo>
                  <a:lnTo>
                    <a:pt x="239" y="565"/>
                  </a:lnTo>
                  <a:lnTo>
                    <a:pt x="484" y="565"/>
                  </a:lnTo>
                  <a:lnTo>
                    <a:pt x="449" y="733"/>
                  </a:lnTo>
                  <a:lnTo>
                    <a:pt x="0" y="733"/>
                  </a:lnTo>
                  <a:lnTo>
                    <a:pt x="151" y="0"/>
                  </a:lnTo>
                  <a:close/>
                </a:path>
              </a:pathLst>
            </a:custGeom>
            <a:solidFill>
              <a:srgbClr val="003A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31" name="Freeform 30"/>
            <p:cNvSpPr>
              <a:spLocks noEditPoints="1"/>
            </p:cNvSpPr>
            <p:nvPr/>
          </p:nvSpPr>
          <p:spPr bwMode="auto">
            <a:xfrm>
              <a:off x="12846050" y="8074025"/>
              <a:ext cx="957263" cy="1163638"/>
            </a:xfrm>
            <a:custGeom>
              <a:avLst/>
              <a:gdLst>
                <a:gd name="T0" fmla="*/ 390 w 603"/>
                <a:gd name="T1" fmla="*/ 620 h 733"/>
                <a:gd name="T2" fmla="*/ 253 w 603"/>
                <a:gd name="T3" fmla="*/ 620 h 733"/>
                <a:gd name="T4" fmla="*/ 210 w 603"/>
                <a:gd name="T5" fmla="*/ 733 h 733"/>
                <a:gd name="T6" fmla="*/ 0 w 603"/>
                <a:gd name="T7" fmla="*/ 733 h 733"/>
                <a:gd name="T8" fmla="*/ 324 w 603"/>
                <a:gd name="T9" fmla="*/ 0 h 733"/>
                <a:gd name="T10" fmla="*/ 581 w 603"/>
                <a:gd name="T11" fmla="*/ 0 h 733"/>
                <a:gd name="T12" fmla="*/ 603 w 603"/>
                <a:gd name="T13" fmla="*/ 733 h 733"/>
                <a:gd name="T14" fmla="*/ 390 w 603"/>
                <a:gd name="T15" fmla="*/ 733 h 733"/>
                <a:gd name="T16" fmla="*/ 390 w 603"/>
                <a:gd name="T17" fmla="*/ 620 h 733"/>
                <a:gd name="T18" fmla="*/ 421 w 603"/>
                <a:gd name="T19" fmla="*/ 161 h 733"/>
                <a:gd name="T20" fmla="*/ 418 w 603"/>
                <a:gd name="T21" fmla="*/ 161 h 733"/>
                <a:gd name="T22" fmla="*/ 310 w 603"/>
                <a:gd name="T23" fmla="*/ 461 h 733"/>
                <a:gd name="T24" fmla="*/ 402 w 603"/>
                <a:gd name="T25" fmla="*/ 461 h 733"/>
                <a:gd name="T26" fmla="*/ 421 w 603"/>
                <a:gd name="T27" fmla="*/ 161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3" h="733">
                  <a:moveTo>
                    <a:pt x="390" y="620"/>
                  </a:moveTo>
                  <a:lnTo>
                    <a:pt x="253" y="620"/>
                  </a:lnTo>
                  <a:lnTo>
                    <a:pt x="210" y="733"/>
                  </a:lnTo>
                  <a:lnTo>
                    <a:pt x="0" y="733"/>
                  </a:lnTo>
                  <a:lnTo>
                    <a:pt x="324" y="0"/>
                  </a:lnTo>
                  <a:lnTo>
                    <a:pt x="581" y="0"/>
                  </a:lnTo>
                  <a:lnTo>
                    <a:pt x="603" y="733"/>
                  </a:lnTo>
                  <a:lnTo>
                    <a:pt x="390" y="733"/>
                  </a:lnTo>
                  <a:lnTo>
                    <a:pt x="390" y="620"/>
                  </a:lnTo>
                  <a:close/>
                  <a:moveTo>
                    <a:pt x="421" y="161"/>
                  </a:moveTo>
                  <a:lnTo>
                    <a:pt x="418" y="161"/>
                  </a:lnTo>
                  <a:lnTo>
                    <a:pt x="310" y="461"/>
                  </a:lnTo>
                  <a:lnTo>
                    <a:pt x="402" y="461"/>
                  </a:lnTo>
                  <a:lnTo>
                    <a:pt x="421" y="161"/>
                  </a:lnTo>
                  <a:close/>
                </a:path>
              </a:pathLst>
            </a:custGeom>
            <a:solidFill>
              <a:srgbClr val="003A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32" name="Freeform 31"/>
            <p:cNvSpPr>
              <a:spLocks/>
            </p:cNvSpPr>
            <p:nvPr/>
          </p:nvSpPr>
          <p:spPr bwMode="auto">
            <a:xfrm>
              <a:off x="8958263" y="8074025"/>
              <a:ext cx="652463" cy="1163638"/>
            </a:xfrm>
            <a:custGeom>
              <a:avLst/>
              <a:gdLst>
                <a:gd name="T0" fmla="*/ 281 w 411"/>
                <a:gd name="T1" fmla="*/ 464 h 733"/>
                <a:gd name="T2" fmla="*/ 182 w 411"/>
                <a:gd name="T3" fmla="*/ 464 h 733"/>
                <a:gd name="T4" fmla="*/ 267 w 411"/>
                <a:gd name="T5" fmla="*/ 329 h 733"/>
                <a:gd name="T6" fmla="*/ 182 w 411"/>
                <a:gd name="T7" fmla="*/ 329 h 733"/>
                <a:gd name="T8" fmla="*/ 411 w 411"/>
                <a:gd name="T9" fmla="*/ 0 h 733"/>
                <a:gd name="T10" fmla="*/ 159 w 411"/>
                <a:gd name="T11" fmla="*/ 0 h 733"/>
                <a:gd name="T12" fmla="*/ 0 w 411"/>
                <a:gd name="T13" fmla="*/ 733 h 733"/>
                <a:gd name="T14" fmla="*/ 199 w 411"/>
                <a:gd name="T15" fmla="*/ 733 h 733"/>
                <a:gd name="T16" fmla="*/ 281 w 411"/>
                <a:gd name="T17" fmla="*/ 464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1" h="733">
                  <a:moveTo>
                    <a:pt x="281" y="464"/>
                  </a:moveTo>
                  <a:lnTo>
                    <a:pt x="182" y="464"/>
                  </a:lnTo>
                  <a:lnTo>
                    <a:pt x="267" y="329"/>
                  </a:lnTo>
                  <a:lnTo>
                    <a:pt x="182" y="329"/>
                  </a:lnTo>
                  <a:lnTo>
                    <a:pt x="411" y="0"/>
                  </a:lnTo>
                  <a:lnTo>
                    <a:pt x="159" y="0"/>
                  </a:lnTo>
                  <a:lnTo>
                    <a:pt x="0" y="733"/>
                  </a:lnTo>
                  <a:lnTo>
                    <a:pt x="199" y="733"/>
                  </a:lnTo>
                  <a:lnTo>
                    <a:pt x="281" y="464"/>
                  </a:lnTo>
                  <a:close/>
                </a:path>
              </a:pathLst>
            </a:custGeom>
            <a:solidFill>
              <a:srgbClr val="F9A3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33" name="Freeform 32"/>
            <p:cNvSpPr>
              <a:spLocks/>
            </p:cNvSpPr>
            <p:nvPr/>
          </p:nvSpPr>
          <p:spPr bwMode="auto">
            <a:xfrm>
              <a:off x="9310688" y="8074025"/>
              <a:ext cx="657225" cy="1163638"/>
            </a:xfrm>
            <a:custGeom>
              <a:avLst/>
              <a:gdLst>
                <a:gd name="T0" fmla="*/ 213 w 414"/>
                <a:gd name="T1" fmla="*/ 0 h 733"/>
                <a:gd name="T2" fmla="*/ 130 w 414"/>
                <a:gd name="T3" fmla="*/ 274 h 733"/>
                <a:gd name="T4" fmla="*/ 230 w 414"/>
                <a:gd name="T5" fmla="*/ 274 h 733"/>
                <a:gd name="T6" fmla="*/ 145 w 414"/>
                <a:gd name="T7" fmla="*/ 407 h 733"/>
                <a:gd name="T8" fmla="*/ 230 w 414"/>
                <a:gd name="T9" fmla="*/ 407 h 733"/>
                <a:gd name="T10" fmla="*/ 0 w 414"/>
                <a:gd name="T11" fmla="*/ 733 h 733"/>
                <a:gd name="T12" fmla="*/ 263 w 414"/>
                <a:gd name="T13" fmla="*/ 733 h 733"/>
                <a:gd name="T14" fmla="*/ 414 w 414"/>
                <a:gd name="T15" fmla="*/ 0 h 733"/>
                <a:gd name="T16" fmla="*/ 213 w 414"/>
                <a:gd name="T17" fmla="*/ 0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733">
                  <a:moveTo>
                    <a:pt x="213" y="0"/>
                  </a:moveTo>
                  <a:lnTo>
                    <a:pt x="130" y="274"/>
                  </a:lnTo>
                  <a:lnTo>
                    <a:pt x="230" y="274"/>
                  </a:lnTo>
                  <a:lnTo>
                    <a:pt x="145" y="407"/>
                  </a:lnTo>
                  <a:lnTo>
                    <a:pt x="230" y="407"/>
                  </a:lnTo>
                  <a:lnTo>
                    <a:pt x="0" y="733"/>
                  </a:lnTo>
                  <a:lnTo>
                    <a:pt x="263" y="733"/>
                  </a:lnTo>
                  <a:lnTo>
                    <a:pt x="414" y="0"/>
                  </a:lnTo>
                  <a:lnTo>
                    <a:pt x="213" y="0"/>
                  </a:lnTo>
                  <a:close/>
                </a:path>
              </a:pathLst>
            </a:custGeom>
            <a:solidFill>
              <a:srgbClr val="F9A3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grpSp>
    </p:spTree>
    <p:extLst>
      <p:ext uri="{BB962C8B-B14F-4D97-AF65-F5344CB8AC3E}">
        <p14:creationId xmlns:p14="http://schemas.microsoft.com/office/powerpoint/2010/main" val="32153000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0" name="Rectangle"/>
          <p:cNvSpPr/>
          <p:nvPr/>
        </p:nvSpPr>
        <p:spPr>
          <a:xfrm>
            <a:off x="6096000" y="857250"/>
            <a:ext cx="3048000" cy="5143500"/>
          </a:xfrm>
          <a:prstGeom prst="roundRect">
            <a:avLst>
              <a:gd name="adj" fmla="val 0"/>
            </a:avLst>
          </a:prstGeom>
          <a:solidFill>
            <a:schemeClr val="tx2"/>
          </a:solidFill>
          <a:ln w="12700">
            <a:miter lim="400000"/>
          </a:ln>
          <a:effectLst>
            <a:outerShdw blurRad="1270000" dist="635000" dir="10800000" rotWithShape="0">
              <a:srgbClr val="000000">
                <a:alpha val="25000"/>
              </a:srgbClr>
            </a:outerShdw>
          </a:effectLst>
        </p:spPr>
        <p:txBody>
          <a:bodyPr lIns="0" tIns="0" rIns="0" bIns="0" anchor="ctr"/>
          <a:lstStyle/>
          <a:p>
            <a:pPr algn="ctr" defTabSz="309563" eaLnBrk="1" fontAlgn="auto">
              <a:spcBef>
                <a:spcPts val="0"/>
              </a:spcBef>
              <a:spcAft>
                <a:spcPts val="0"/>
              </a:spcAft>
              <a:defRPr sz="3200" spc="0">
                <a:solidFill>
                  <a:srgbClr val="FFFFFF"/>
                </a:solidFill>
                <a:latin typeface="Roboto Light"/>
                <a:ea typeface="Roboto Light"/>
                <a:cs typeface="Roboto Light"/>
                <a:sym typeface="Roboto Light"/>
              </a:defRPr>
            </a:pPr>
            <a:endParaRPr sz="1200" kern="0" dirty="0">
              <a:solidFill>
                <a:srgbClr val="FFFFFF"/>
              </a:solidFill>
              <a:latin typeface="Roboto Light"/>
              <a:ea typeface="Roboto Light"/>
              <a:sym typeface="Roboto Light"/>
            </a:endParaRPr>
          </a:p>
        </p:txBody>
      </p:sp>
      <p:sp>
        <p:nvSpPr>
          <p:cNvPr id="1252" name="company…"/>
          <p:cNvSpPr txBox="1"/>
          <p:nvPr/>
        </p:nvSpPr>
        <p:spPr>
          <a:xfrm>
            <a:off x="6423681" y="2348105"/>
            <a:ext cx="2237973" cy="557845"/>
          </a:xfrm>
          <a:prstGeom prst="rect">
            <a:avLst/>
          </a:prstGeom>
          <a:ln w="12700">
            <a:miter lim="400000"/>
          </a:ln>
          <a:extLst>
            <a:ext uri="{C572A759-6A51-4108-AA02-DFA0A04FC94B}">
              <ma14:wrappingTextBoxFlag xmlns:ma14="http://schemas.microsoft.com/office/mac/drawingml/2011/main" xmlns="" val="1"/>
            </a:ext>
          </a:extLst>
        </p:spPr>
        <p:txBody>
          <a:bodyPr wrap="square" lIns="19050" tIns="19050" rIns="19050" bIns="19050" anchor="b">
            <a:spAutoFit/>
          </a:bodyPr>
          <a:lstStyle/>
          <a:p>
            <a:pPr defTabSz="309563" eaLnBrk="1" fontAlgn="auto">
              <a:lnSpc>
                <a:spcPct val="90000"/>
              </a:lnSpc>
              <a:spcBef>
                <a:spcPts val="0"/>
              </a:spcBef>
              <a:spcAft>
                <a:spcPts val="0"/>
              </a:spcAft>
              <a:defRPr sz="5000" cap="all" spc="150">
                <a:solidFill>
                  <a:srgbClr val="FFFFFF"/>
                </a:solidFill>
                <a:latin typeface="+mn-lt"/>
                <a:ea typeface="+mn-ea"/>
                <a:cs typeface="+mn-cs"/>
                <a:sym typeface="Roboto Light"/>
              </a:defRPr>
            </a:pPr>
            <a:r>
              <a:rPr lang="en-US" sz="1875" kern="0" cap="all" spc="56" dirty="0">
                <a:solidFill>
                  <a:srgbClr val="FFFFFF"/>
                </a:solidFill>
                <a:latin typeface="Roboto Black"/>
                <a:ea typeface="Roboto Bold"/>
                <a:sym typeface="Roboto Light"/>
              </a:rPr>
              <a:t>crowdsourcing</a:t>
            </a:r>
            <a:endParaRPr sz="1875" kern="0" cap="all" spc="56" dirty="0">
              <a:solidFill>
                <a:srgbClr val="FFFFFF"/>
              </a:solidFill>
              <a:latin typeface="Roboto Black"/>
              <a:ea typeface="Roboto Bold"/>
              <a:sym typeface="Roboto Light"/>
            </a:endParaRPr>
          </a:p>
        </p:txBody>
      </p:sp>
      <p:sp>
        <p:nvSpPr>
          <p:cNvPr id="1253" name="Lorem ipsum sit lom dolor sit amet, consectetur sit amet adipiscing. Sit lom dolor sit amet, consectetur adipiscing"/>
          <p:cNvSpPr txBox="1"/>
          <p:nvPr/>
        </p:nvSpPr>
        <p:spPr>
          <a:xfrm>
            <a:off x="6439503" y="3381278"/>
            <a:ext cx="1900566" cy="888513"/>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spAutoFit/>
          </a:bodyPr>
          <a:lstStyle>
            <a:lvl1pPr>
              <a:defRPr>
                <a:solidFill>
                  <a:srgbClr val="FFFFFF"/>
                </a:solidFill>
              </a:defRPr>
            </a:lvl1pPr>
          </a:lstStyle>
          <a:p>
            <a:pPr marL="128588" indent="-128588" defTabSz="309563" eaLnBrk="1" fontAlgn="auto">
              <a:lnSpc>
                <a:spcPct val="120000"/>
              </a:lnSpc>
              <a:spcBef>
                <a:spcPts val="0"/>
              </a:spcBef>
              <a:spcAft>
                <a:spcPts val="0"/>
              </a:spcAft>
              <a:buFont typeface="Arial" panose="020B0604020202020204" pitchFamily="34" charset="0"/>
              <a:buChar char="•"/>
            </a:pPr>
            <a:r>
              <a:rPr lang="en-US" sz="938" kern="0" spc="28" dirty="0">
                <a:latin typeface="Roboto Light"/>
                <a:ea typeface="Roboto Light"/>
                <a:sym typeface="Roboto Light"/>
              </a:rPr>
              <a:t>Partnership with </a:t>
            </a:r>
            <a:r>
              <a:rPr lang="en-US" sz="938" kern="0" spc="28" dirty="0" err="1">
                <a:latin typeface="Roboto Light"/>
                <a:ea typeface="Roboto Light"/>
                <a:sym typeface="Roboto Light"/>
              </a:rPr>
              <a:t>CrowdFiber</a:t>
            </a:r>
            <a:endParaRPr lang="en-US" sz="938" kern="0" spc="28" dirty="0">
              <a:latin typeface="Roboto Light"/>
              <a:ea typeface="Roboto Light"/>
              <a:sym typeface="Roboto Light"/>
            </a:endParaRPr>
          </a:p>
          <a:p>
            <a:pPr marL="128588" indent="-128588" defTabSz="309563" eaLnBrk="1" fontAlgn="auto">
              <a:lnSpc>
                <a:spcPct val="120000"/>
              </a:lnSpc>
              <a:spcBef>
                <a:spcPts val="0"/>
              </a:spcBef>
              <a:spcAft>
                <a:spcPts val="0"/>
              </a:spcAft>
              <a:buFont typeface="Arial" panose="020B0604020202020204" pitchFamily="34" charset="0"/>
              <a:buChar char="•"/>
            </a:pPr>
            <a:r>
              <a:rPr lang="en-US" sz="938" kern="0" spc="28" dirty="0">
                <a:latin typeface="Roboto Light"/>
                <a:ea typeface="Roboto Light"/>
                <a:sym typeface="Roboto Light"/>
              </a:rPr>
              <a:t>Interest drives construction</a:t>
            </a:r>
          </a:p>
          <a:p>
            <a:pPr marL="128588" indent="-128588" defTabSz="309563" eaLnBrk="1" fontAlgn="auto">
              <a:lnSpc>
                <a:spcPct val="120000"/>
              </a:lnSpc>
              <a:spcBef>
                <a:spcPts val="0"/>
              </a:spcBef>
              <a:spcAft>
                <a:spcPts val="0"/>
              </a:spcAft>
              <a:buFont typeface="Arial" panose="020B0604020202020204" pitchFamily="34" charset="0"/>
              <a:buChar char="•"/>
            </a:pPr>
            <a:r>
              <a:rPr lang="en-US" sz="938" kern="0" spc="28" dirty="0">
                <a:latin typeface="Roboto Light"/>
                <a:ea typeface="Roboto Light"/>
                <a:sym typeface="Roboto Light"/>
              </a:rPr>
              <a:t>DMEA territory divided by electric feeder</a:t>
            </a:r>
          </a:p>
          <a:p>
            <a:pPr marL="128588" indent="-128588" defTabSz="309563" eaLnBrk="1" fontAlgn="auto">
              <a:lnSpc>
                <a:spcPct val="120000"/>
              </a:lnSpc>
              <a:spcBef>
                <a:spcPts val="0"/>
              </a:spcBef>
              <a:spcAft>
                <a:spcPts val="0"/>
              </a:spcAft>
              <a:buFont typeface="Arial" panose="020B0604020202020204" pitchFamily="34" charset="0"/>
              <a:buChar char="•"/>
            </a:pPr>
            <a:r>
              <a:rPr lang="en-US" sz="938" kern="0" spc="28" dirty="0">
                <a:latin typeface="Roboto Light"/>
                <a:ea typeface="Roboto Light"/>
                <a:sym typeface="Roboto Light"/>
              </a:rPr>
              <a:t>Preregistration goals</a:t>
            </a:r>
            <a:endParaRPr sz="938" kern="0" spc="28" dirty="0">
              <a:latin typeface="Roboto Light"/>
              <a:ea typeface="Roboto Light"/>
              <a:sym typeface="Roboto Light"/>
            </a:endParaRPr>
          </a:p>
        </p:txBody>
      </p:sp>
      <p:sp>
        <p:nvSpPr>
          <p:cNvPr id="1257" name="Line"/>
          <p:cNvSpPr/>
          <p:nvPr/>
        </p:nvSpPr>
        <p:spPr>
          <a:xfrm>
            <a:off x="6092873" y="3143614"/>
            <a:ext cx="2231373" cy="0"/>
          </a:xfrm>
          <a:prstGeom prst="line">
            <a:avLst/>
          </a:prstGeom>
          <a:ln w="101600">
            <a:solidFill>
              <a:srgbClr val="FFFFFF"/>
            </a:solidFill>
            <a:miter lim="400000"/>
          </a:ln>
        </p:spPr>
        <p:txBody>
          <a:bodyPr lIns="0" tIns="0" rIns="0" bIns="0" anchor="ctr"/>
          <a:lstStyle/>
          <a:p>
            <a:pPr algn="ctr" defTabSz="309563" eaLnBrk="1" fontAlgn="auto">
              <a:spcBef>
                <a:spcPts val="0"/>
              </a:spcBef>
              <a:spcAft>
                <a:spcPts val="0"/>
              </a:spcAft>
              <a:defRPr sz="3200" spc="0">
                <a:solidFill>
                  <a:srgbClr val="FFFFFF"/>
                </a:solidFill>
                <a:latin typeface="Roboto Light"/>
                <a:ea typeface="Roboto Light"/>
                <a:cs typeface="Roboto Light"/>
                <a:sym typeface="Roboto Light"/>
              </a:defRPr>
            </a:pPr>
            <a:endParaRPr sz="1200" kern="0">
              <a:solidFill>
                <a:srgbClr val="FFFFFF"/>
              </a:solidFill>
              <a:latin typeface="Roboto Light"/>
              <a:ea typeface="Roboto Light"/>
              <a:sym typeface="Roboto Light"/>
            </a:endParaRPr>
          </a:p>
        </p:txBody>
      </p:sp>
      <p:sp>
        <p:nvSpPr>
          <p:cNvPr id="1258" name="Rectangle"/>
          <p:cNvSpPr/>
          <p:nvPr/>
        </p:nvSpPr>
        <p:spPr>
          <a:xfrm>
            <a:off x="814424" y="2520126"/>
            <a:ext cx="2561826" cy="1246975"/>
          </a:xfrm>
          <a:prstGeom prst="rect">
            <a:avLst/>
          </a:prstGeom>
          <a:ln w="101600">
            <a:solidFill>
              <a:srgbClr val="000000">
                <a:alpha val="50000"/>
              </a:srgbClr>
            </a:solidFill>
            <a:miter lim="400000"/>
          </a:ln>
        </p:spPr>
        <p:txBody>
          <a:bodyPr lIns="19050" tIns="19050" rIns="19050" bIns="19050" anchor="ctr"/>
          <a:lstStyle/>
          <a:p>
            <a:pPr algn="ctr" defTabSz="309563" eaLnBrk="1" fontAlgn="auto">
              <a:spcBef>
                <a:spcPts val="0"/>
              </a:spcBef>
              <a:spcAft>
                <a:spcPts val="0"/>
              </a:spcAft>
              <a:defRPr sz="3200" spc="0">
                <a:solidFill>
                  <a:srgbClr val="FFFFFF"/>
                </a:solidFill>
                <a:latin typeface="Roboto Light"/>
                <a:ea typeface="Roboto Light"/>
                <a:cs typeface="Roboto Light"/>
                <a:sym typeface="Roboto Light"/>
              </a:defRPr>
            </a:pPr>
            <a:endParaRPr sz="1200" kern="0">
              <a:solidFill>
                <a:srgbClr val="FFFFFF"/>
              </a:solidFill>
              <a:latin typeface="Roboto Light"/>
              <a:ea typeface="Roboto Light"/>
              <a:sym typeface="Roboto Light"/>
            </a:endParaRPr>
          </a:p>
        </p:txBody>
      </p:sp>
      <p:sp>
        <p:nvSpPr>
          <p:cNvPr id="1260" name="Lorem ipsum sit lom dolor sit amet, consectetur sit amet adipiscing."/>
          <p:cNvSpPr txBox="1"/>
          <p:nvPr/>
        </p:nvSpPr>
        <p:spPr>
          <a:xfrm>
            <a:off x="3649479" y="3354680"/>
            <a:ext cx="1144229" cy="400944"/>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spAutoFit/>
          </a:bodyPr>
          <a:lstStyle/>
          <a:p>
            <a:pPr defTabSz="309563" eaLnBrk="1" fontAlgn="auto">
              <a:lnSpc>
                <a:spcPct val="120000"/>
              </a:lnSpc>
              <a:spcBef>
                <a:spcPts val="0"/>
              </a:spcBef>
              <a:spcAft>
                <a:spcPts val="0"/>
              </a:spcAft>
            </a:pPr>
            <a:r>
              <a:rPr sz="675" kern="0" spc="28" dirty="0">
                <a:solidFill>
                  <a:srgbClr val="000000"/>
                </a:solidFill>
                <a:latin typeface="Roboto Light"/>
                <a:ea typeface="Roboto Light"/>
                <a:sym typeface="Roboto Light"/>
              </a:rPr>
              <a:t>Lorem ipsum sit </a:t>
            </a:r>
            <a:r>
              <a:rPr sz="675" kern="0" spc="28" dirty="0" err="1">
                <a:solidFill>
                  <a:srgbClr val="000000"/>
                </a:solidFill>
                <a:latin typeface="Roboto Light"/>
                <a:ea typeface="Roboto Light"/>
                <a:sym typeface="Roboto Light"/>
              </a:rPr>
              <a:t>lom</a:t>
            </a:r>
            <a:r>
              <a:rPr sz="675" kern="0" spc="28" dirty="0">
                <a:solidFill>
                  <a:srgbClr val="000000"/>
                </a:solidFill>
                <a:latin typeface="Roboto Light"/>
                <a:ea typeface="Roboto Light"/>
                <a:sym typeface="Roboto Light"/>
              </a:rPr>
              <a:t> dolor sit </a:t>
            </a:r>
            <a:r>
              <a:rPr sz="675" kern="0" spc="28" dirty="0" err="1">
                <a:solidFill>
                  <a:srgbClr val="000000"/>
                </a:solidFill>
                <a:latin typeface="Roboto Light"/>
                <a:ea typeface="Roboto Light"/>
                <a:sym typeface="Roboto Light"/>
              </a:rPr>
              <a:t>amet</a:t>
            </a:r>
            <a:r>
              <a:rPr sz="675" kern="0" spc="28" dirty="0">
                <a:solidFill>
                  <a:srgbClr val="000000"/>
                </a:solidFill>
                <a:latin typeface="Roboto Light"/>
                <a:ea typeface="Roboto Light"/>
                <a:sym typeface="Roboto Light"/>
              </a:rPr>
              <a:t>, </a:t>
            </a:r>
            <a:r>
              <a:rPr sz="675" kern="0" spc="28" dirty="0" err="1">
                <a:solidFill>
                  <a:srgbClr val="000000"/>
                </a:solidFill>
                <a:latin typeface="Roboto Light"/>
                <a:ea typeface="Roboto Light"/>
                <a:sym typeface="Roboto Light"/>
              </a:rPr>
              <a:t>consectetur</a:t>
            </a:r>
            <a:r>
              <a:rPr sz="675" kern="0" spc="28" dirty="0">
                <a:solidFill>
                  <a:srgbClr val="000000"/>
                </a:solidFill>
                <a:latin typeface="Roboto Light"/>
                <a:ea typeface="Roboto Light"/>
                <a:sym typeface="Roboto Light"/>
              </a:rPr>
              <a:t> sit </a:t>
            </a:r>
            <a:r>
              <a:rPr sz="675" kern="0" spc="28" dirty="0" err="1">
                <a:solidFill>
                  <a:srgbClr val="000000"/>
                </a:solidFill>
                <a:latin typeface="Roboto Light"/>
                <a:ea typeface="Roboto Light"/>
                <a:sym typeface="Roboto Light"/>
              </a:rPr>
              <a:t>amet</a:t>
            </a:r>
            <a:r>
              <a:rPr sz="675" kern="0" spc="28" dirty="0">
                <a:solidFill>
                  <a:srgbClr val="000000"/>
                </a:solidFill>
                <a:latin typeface="Roboto Light"/>
                <a:ea typeface="Roboto Light"/>
                <a:sym typeface="Roboto Light"/>
              </a:rPr>
              <a:t> </a:t>
            </a:r>
            <a:r>
              <a:rPr sz="675" kern="0" spc="28" dirty="0" err="1">
                <a:solidFill>
                  <a:srgbClr val="000000"/>
                </a:solidFill>
                <a:latin typeface="Roboto Light"/>
                <a:ea typeface="Roboto Light"/>
                <a:sym typeface="Roboto Light"/>
              </a:rPr>
              <a:t>adipiscing</a:t>
            </a:r>
            <a:r>
              <a:rPr sz="675" kern="0" spc="28" dirty="0">
                <a:solidFill>
                  <a:srgbClr val="000000"/>
                </a:solidFill>
                <a:latin typeface="Roboto Light"/>
                <a:ea typeface="Roboto Light"/>
                <a:sym typeface="Roboto Light"/>
              </a:rPr>
              <a:t>.</a:t>
            </a:r>
          </a:p>
        </p:txBody>
      </p:sp>
      <p:pic>
        <p:nvPicPr>
          <p:cNvPr id="7" name="Picture 6">
            <a:extLst>
              <a:ext uri="{FF2B5EF4-FFF2-40B4-BE49-F238E27FC236}">
                <a16:creationId xmlns:a16="http://schemas.microsoft.com/office/drawing/2014/main" id="{6ACAB7EC-FE6F-F549-AF44-4E25884F82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772" y="1291281"/>
            <a:ext cx="3896768" cy="3100472"/>
          </a:xfrm>
          <a:prstGeom prst="rect">
            <a:avLst/>
          </a:prstGeom>
          <a:ln>
            <a:solidFill>
              <a:schemeClr val="bg2">
                <a:lumMod val="50000"/>
              </a:schemeClr>
            </a:solidFill>
          </a:ln>
        </p:spPr>
      </p:pic>
      <p:pic>
        <p:nvPicPr>
          <p:cNvPr id="4" name="Picture 3">
            <a:extLst>
              <a:ext uri="{FF2B5EF4-FFF2-40B4-BE49-F238E27FC236}">
                <a16:creationId xmlns:a16="http://schemas.microsoft.com/office/drawing/2014/main" id="{FB7368AE-1AF9-5649-90FF-F86BB796F8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669" y="3146662"/>
            <a:ext cx="4782476" cy="2380886"/>
          </a:xfrm>
          <a:prstGeom prst="rect">
            <a:avLst/>
          </a:prstGeom>
          <a:ln>
            <a:solidFill>
              <a:schemeClr val="bg2">
                <a:lumMod val="50000"/>
              </a:schemeClr>
            </a:solidFill>
          </a:ln>
        </p:spPr>
      </p:pic>
      <p:sp>
        <p:nvSpPr>
          <p:cNvPr id="12" name="Rectangle 11">
            <a:extLst>
              <a:ext uri="{FF2B5EF4-FFF2-40B4-BE49-F238E27FC236}">
                <a16:creationId xmlns:a16="http://schemas.microsoft.com/office/drawing/2014/main" id="{6306279D-B7DD-E34D-8FAC-457AC1A8B90E}"/>
              </a:ext>
            </a:extLst>
          </p:cNvPr>
          <p:cNvSpPr/>
          <p:nvPr/>
        </p:nvSpPr>
        <p:spPr>
          <a:xfrm>
            <a:off x="10533888" y="5415979"/>
            <a:ext cx="342900" cy="223138"/>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309563" eaLnBrk="1" fontAlgn="auto">
              <a:spcBef>
                <a:spcPts val="0"/>
              </a:spcBef>
              <a:spcAft>
                <a:spcPts val="0"/>
              </a:spcAft>
            </a:pPr>
            <a:endParaRPr lang="en-US" sz="1200" kern="0">
              <a:solidFill>
                <a:srgbClr val="FFFFFF"/>
              </a:solidFill>
              <a:latin typeface="Roboto Light"/>
              <a:ea typeface="Roboto Light"/>
              <a:cs typeface="Roboto Light"/>
              <a:sym typeface="Roboto Light"/>
            </a:endParaRPr>
          </a:p>
        </p:txBody>
      </p:sp>
      <p:grpSp>
        <p:nvGrpSpPr>
          <p:cNvPr id="20" name="Group 4"/>
          <p:cNvGrpSpPr>
            <a:grpSpLocks noChangeAspect="1"/>
          </p:cNvGrpSpPr>
          <p:nvPr/>
        </p:nvGrpSpPr>
        <p:grpSpPr bwMode="auto">
          <a:xfrm>
            <a:off x="800421" y="759041"/>
            <a:ext cx="566985" cy="734616"/>
            <a:chOff x="7450" y="4022"/>
            <a:chExt cx="460" cy="596"/>
          </a:xfrm>
        </p:grpSpPr>
        <p:sp>
          <p:nvSpPr>
            <p:cNvPr id="21" name="AutoShape 3"/>
            <p:cNvSpPr>
              <a:spLocks noChangeAspect="1" noChangeArrowheads="1" noTextEdit="1"/>
            </p:cNvSpPr>
            <p:nvPr/>
          </p:nvSpPr>
          <p:spPr bwMode="auto">
            <a:xfrm>
              <a:off x="7450" y="4022"/>
              <a:ext cx="460"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22" name="Freeform 5"/>
            <p:cNvSpPr>
              <a:spLocks/>
            </p:cNvSpPr>
            <p:nvPr/>
          </p:nvSpPr>
          <p:spPr bwMode="auto">
            <a:xfrm>
              <a:off x="7448" y="4024"/>
              <a:ext cx="460" cy="594"/>
            </a:xfrm>
            <a:custGeom>
              <a:avLst/>
              <a:gdLst>
                <a:gd name="T0" fmla="*/ 460 w 460"/>
                <a:gd name="T1" fmla="*/ 515 h 594"/>
                <a:gd name="T2" fmla="*/ 222 w 460"/>
                <a:gd name="T3" fmla="*/ 594 h 594"/>
                <a:gd name="T4" fmla="*/ 0 w 460"/>
                <a:gd name="T5" fmla="*/ 515 h 594"/>
                <a:gd name="T6" fmla="*/ 0 w 460"/>
                <a:gd name="T7" fmla="*/ 0 h 594"/>
                <a:gd name="T8" fmla="*/ 460 w 460"/>
                <a:gd name="T9" fmla="*/ 0 h 594"/>
                <a:gd name="T10" fmla="*/ 460 w 460"/>
                <a:gd name="T11" fmla="*/ 515 h 594"/>
              </a:gdLst>
              <a:ahLst/>
              <a:cxnLst>
                <a:cxn ang="0">
                  <a:pos x="T0" y="T1"/>
                </a:cxn>
                <a:cxn ang="0">
                  <a:pos x="T2" y="T3"/>
                </a:cxn>
                <a:cxn ang="0">
                  <a:pos x="T4" y="T5"/>
                </a:cxn>
                <a:cxn ang="0">
                  <a:pos x="T6" y="T7"/>
                </a:cxn>
                <a:cxn ang="0">
                  <a:pos x="T8" y="T9"/>
                </a:cxn>
                <a:cxn ang="0">
                  <a:pos x="T10" y="T11"/>
                </a:cxn>
              </a:cxnLst>
              <a:rect l="0" t="0" r="r" b="b"/>
              <a:pathLst>
                <a:path w="460" h="594">
                  <a:moveTo>
                    <a:pt x="460" y="515"/>
                  </a:moveTo>
                  <a:lnTo>
                    <a:pt x="222" y="594"/>
                  </a:lnTo>
                  <a:lnTo>
                    <a:pt x="0" y="515"/>
                  </a:lnTo>
                  <a:lnTo>
                    <a:pt x="0" y="0"/>
                  </a:lnTo>
                  <a:lnTo>
                    <a:pt x="460" y="0"/>
                  </a:lnTo>
                  <a:lnTo>
                    <a:pt x="460" y="515"/>
                  </a:lnTo>
                  <a:close/>
                </a:path>
              </a:pathLst>
            </a:custGeom>
            <a:solidFill>
              <a:srgbClr val="00B3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23" name="Freeform 6"/>
            <p:cNvSpPr>
              <a:spLocks/>
            </p:cNvSpPr>
            <p:nvPr/>
          </p:nvSpPr>
          <p:spPr bwMode="auto">
            <a:xfrm>
              <a:off x="7486" y="4065"/>
              <a:ext cx="383" cy="515"/>
            </a:xfrm>
            <a:custGeom>
              <a:avLst/>
              <a:gdLst>
                <a:gd name="T0" fmla="*/ 383 w 383"/>
                <a:gd name="T1" fmla="*/ 450 h 515"/>
                <a:gd name="T2" fmla="*/ 184 w 383"/>
                <a:gd name="T3" fmla="*/ 515 h 515"/>
                <a:gd name="T4" fmla="*/ 0 w 383"/>
                <a:gd name="T5" fmla="*/ 450 h 515"/>
                <a:gd name="T6" fmla="*/ 0 w 383"/>
                <a:gd name="T7" fmla="*/ 0 h 515"/>
                <a:gd name="T8" fmla="*/ 383 w 383"/>
                <a:gd name="T9" fmla="*/ 0 h 515"/>
                <a:gd name="T10" fmla="*/ 383 w 383"/>
                <a:gd name="T11" fmla="*/ 450 h 515"/>
              </a:gdLst>
              <a:ahLst/>
              <a:cxnLst>
                <a:cxn ang="0">
                  <a:pos x="T0" y="T1"/>
                </a:cxn>
                <a:cxn ang="0">
                  <a:pos x="T2" y="T3"/>
                </a:cxn>
                <a:cxn ang="0">
                  <a:pos x="T4" y="T5"/>
                </a:cxn>
                <a:cxn ang="0">
                  <a:pos x="T6" y="T7"/>
                </a:cxn>
                <a:cxn ang="0">
                  <a:pos x="T8" y="T9"/>
                </a:cxn>
                <a:cxn ang="0">
                  <a:pos x="T10" y="T11"/>
                </a:cxn>
              </a:cxnLst>
              <a:rect l="0" t="0" r="r" b="b"/>
              <a:pathLst>
                <a:path w="383" h="515">
                  <a:moveTo>
                    <a:pt x="383" y="450"/>
                  </a:moveTo>
                  <a:lnTo>
                    <a:pt x="184" y="515"/>
                  </a:lnTo>
                  <a:lnTo>
                    <a:pt x="0" y="450"/>
                  </a:lnTo>
                  <a:lnTo>
                    <a:pt x="0" y="0"/>
                  </a:lnTo>
                  <a:lnTo>
                    <a:pt x="383" y="0"/>
                  </a:lnTo>
                  <a:lnTo>
                    <a:pt x="383" y="450"/>
                  </a:lnTo>
                  <a:close/>
                </a:path>
              </a:pathLst>
            </a:custGeom>
            <a:noFill/>
            <a:ln w="1905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24" name="Freeform 7"/>
            <p:cNvSpPr>
              <a:spLocks/>
            </p:cNvSpPr>
            <p:nvPr/>
          </p:nvSpPr>
          <p:spPr bwMode="auto">
            <a:xfrm>
              <a:off x="7565" y="4326"/>
              <a:ext cx="129" cy="122"/>
            </a:xfrm>
            <a:custGeom>
              <a:avLst/>
              <a:gdLst>
                <a:gd name="T0" fmla="*/ 65 w 129"/>
                <a:gd name="T1" fmla="*/ 74 h 122"/>
                <a:gd name="T2" fmla="*/ 93 w 129"/>
                <a:gd name="T3" fmla="*/ 0 h 122"/>
                <a:gd name="T4" fmla="*/ 129 w 129"/>
                <a:gd name="T5" fmla="*/ 0 h 122"/>
                <a:gd name="T6" fmla="*/ 77 w 129"/>
                <a:gd name="T7" fmla="*/ 122 h 122"/>
                <a:gd name="T8" fmla="*/ 50 w 129"/>
                <a:gd name="T9" fmla="*/ 122 h 122"/>
                <a:gd name="T10" fmla="*/ 0 w 129"/>
                <a:gd name="T11" fmla="*/ 0 h 122"/>
                <a:gd name="T12" fmla="*/ 33 w 129"/>
                <a:gd name="T13" fmla="*/ 0 h 122"/>
                <a:gd name="T14" fmla="*/ 65 w 129"/>
                <a:gd name="T15" fmla="*/ 74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9" h="122">
                  <a:moveTo>
                    <a:pt x="65" y="74"/>
                  </a:moveTo>
                  <a:lnTo>
                    <a:pt x="93" y="0"/>
                  </a:lnTo>
                  <a:lnTo>
                    <a:pt x="129" y="0"/>
                  </a:lnTo>
                  <a:lnTo>
                    <a:pt x="77" y="122"/>
                  </a:lnTo>
                  <a:lnTo>
                    <a:pt x="50" y="122"/>
                  </a:lnTo>
                  <a:lnTo>
                    <a:pt x="0" y="0"/>
                  </a:lnTo>
                  <a:lnTo>
                    <a:pt x="33" y="0"/>
                  </a:lnTo>
                  <a:lnTo>
                    <a:pt x="65" y="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25" name="Freeform 8"/>
            <p:cNvSpPr>
              <a:spLocks/>
            </p:cNvSpPr>
            <p:nvPr/>
          </p:nvSpPr>
          <p:spPr bwMode="auto">
            <a:xfrm>
              <a:off x="7658" y="4326"/>
              <a:ext cx="130" cy="122"/>
            </a:xfrm>
            <a:custGeom>
              <a:avLst/>
              <a:gdLst>
                <a:gd name="T0" fmla="*/ 65 w 130"/>
                <a:gd name="T1" fmla="*/ 48 h 122"/>
                <a:gd name="T2" fmla="*/ 34 w 130"/>
                <a:gd name="T3" fmla="*/ 122 h 122"/>
                <a:gd name="T4" fmla="*/ 0 w 130"/>
                <a:gd name="T5" fmla="*/ 122 h 122"/>
                <a:gd name="T6" fmla="*/ 53 w 130"/>
                <a:gd name="T7" fmla="*/ 0 h 122"/>
                <a:gd name="T8" fmla="*/ 77 w 130"/>
                <a:gd name="T9" fmla="*/ 0 h 122"/>
                <a:gd name="T10" fmla="*/ 130 w 130"/>
                <a:gd name="T11" fmla="*/ 122 h 122"/>
                <a:gd name="T12" fmla="*/ 94 w 130"/>
                <a:gd name="T13" fmla="*/ 122 h 122"/>
                <a:gd name="T14" fmla="*/ 65 w 130"/>
                <a:gd name="T15" fmla="*/ 48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22">
                  <a:moveTo>
                    <a:pt x="65" y="48"/>
                  </a:moveTo>
                  <a:lnTo>
                    <a:pt x="34" y="122"/>
                  </a:lnTo>
                  <a:lnTo>
                    <a:pt x="0" y="122"/>
                  </a:lnTo>
                  <a:lnTo>
                    <a:pt x="53" y="0"/>
                  </a:lnTo>
                  <a:lnTo>
                    <a:pt x="77" y="0"/>
                  </a:lnTo>
                  <a:lnTo>
                    <a:pt x="130" y="122"/>
                  </a:lnTo>
                  <a:lnTo>
                    <a:pt x="94" y="122"/>
                  </a:lnTo>
                  <a:lnTo>
                    <a:pt x="65" y="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grpSp>
    </p:spTree>
    <p:extLst>
      <p:ext uri="{BB962C8B-B14F-4D97-AF65-F5344CB8AC3E}">
        <p14:creationId xmlns:p14="http://schemas.microsoft.com/office/powerpoint/2010/main" val="5702113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idx="13"/>
          </p:nvPr>
        </p:nvPicPr>
        <p:blipFill>
          <a:blip r:embed="rId3">
            <a:extLst>
              <a:ext uri="{28A0092B-C50C-407E-A947-70E740481C1C}">
                <a14:useLocalDpi xmlns:a14="http://schemas.microsoft.com/office/drawing/2010/main" val="0"/>
              </a:ext>
            </a:extLst>
          </a:blip>
          <a:srcRect l="2081" r="2081"/>
          <a:stretch>
            <a:fillRect/>
          </a:stretch>
        </p:blipFill>
        <p:spPr>
          <a:xfrm flipH="1">
            <a:off x="0" y="857250"/>
            <a:ext cx="9144000" cy="5143500"/>
          </a:xfrm>
          <a:prstGeom prst="rect">
            <a:avLst/>
          </a:prstGeom>
        </p:spPr>
      </p:pic>
      <p:sp>
        <p:nvSpPr>
          <p:cNvPr id="1190" name="Rectangle"/>
          <p:cNvSpPr/>
          <p:nvPr/>
        </p:nvSpPr>
        <p:spPr>
          <a:xfrm>
            <a:off x="5831509" y="1922028"/>
            <a:ext cx="2836241" cy="3013945"/>
          </a:xfrm>
          <a:prstGeom prst="roundRect">
            <a:avLst>
              <a:gd name="adj" fmla="val 0"/>
            </a:avLst>
          </a:prstGeom>
          <a:solidFill>
            <a:srgbClr val="FFFFFF">
              <a:alpha val="80000"/>
            </a:srgbClr>
          </a:solidFill>
          <a:ln w="12700">
            <a:miter lim="400000"/>
          </a:ln>
          <a:effectLst>
            <a:outerShdw blurRad="1270000" dist="635000" dir="10800000" rotWithShape="0">
              <a:srgbClr val="000000">
                <a:alpha val="25000"/>
              </a:srgbClr>
            </a:outerShdw>
          </a:effectLst>
        </p:spPr>
        <p:txBody>
          <a:bodyPr lIns="0" tIns="0" rIns="0" bIns="0" anchor="ctr"/>
          <a:lstStyle/>
          <a:p>
            <a:pPr algn="ctr" defTabSz="309563" eaLnBrk="1" fontAlgn="auto">
              <a:spcBef>
                <a:spcPts val="0"/>
              </a:spcBef>
              <a:spcAft>
                <a:spcPts val="0"/>
              </a:spcAft>
              <a:defRPr sz="3200" spc="0">
                <a:solidFill>
                  <a:srgbClr val="FFFFFF"/>
                </a:solidFill>
                <a:latin typeface="Roboto Light"/>
                <a:ea typeface="Roboto Light"/>
                <a:cs typeface="Roboto Light"/>
                <a:sym typeface="Roboto Light"/>
              </a:defRPr>
            </a:pPr>
            <a:endParaRPr sz="1200" kern="0">
              <a:solidFill>
                <a:srgbClr val="FFFFFF"/>
              </a:solidFill>
              <a:latin typeface="Roboto Light"/>
              <a:ea typeface="Roboto Light"/>
              <a:sym typeface="Roboto Light"/>
            </a:endParaRPr>
          </a:p>
        </p:txBody>
      </p:sp>
      <p:sp>
        <p:nvSpPr>
          <p:cNvPr id="1192" name="Multipurpose presentation template."/>
          <p:cNvSpPr txBox="1"/>
          <p:nvPr/>
        </p:nvSpPr>
        <p:spPr>
          <a:xfrm>
            <a:off x="6178067" y="2280460"/>
            <a:ext cx="2143125" cy="817531"/>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b">
            <a:spAutoFit/>
          </a:bodyPr>
          <a:lstStyle>
            <a:lvl1pPr algn="l">
              <a:lnSpc>
                <a:spcPct val="90000"/>
              </a:lnSpc>
              <a:defRPr sz="5000" cap="all" spc="150">
                <a:latin typeface="+mn-lt"/>
                <a:ea typeface="+mn-ea"/>
                <a:cs typeface="+mn-cs"/>
                <a:sym typeface="Roboto Light"/>
              </a:defRPr>
            </a:lvl1pPr>
          </a:lstStyle>
          <a:p>
            <a:pPr defTabSz="309563" eaLnBrk="1" fontAlgn="auto">
              <a:spcBef>
                <a:spcPts val="0"/>
              </a:spcBef>
              <a:spcAft>
                <a:spcPts val="0"/>
              </a:spcAft>
            </a:pPr>
            <a:r>
              <a:rPr lang="en-US" sz="1875" kern="0" spc="56" dirty="0">
                <a:solidFill>
                  <a:srgbClr val="000000"/>
                </a:solidFill>
                <a:latin typeface="Roboto Black"/>
                <a:ea typeface="Roboto Bold"/>
              </a:rPr>
              <a:t>Some zones will never make money</a:t>
            </a:r>
            <a:endParaRPr sz="1875" kern="0" spc="56" dirty="0">
              <a:solidFill>
                <a:srgbClr val="000000"/>
              </a:solidFill>
              <a:latin typeface="Roboto Black"/>
              <a:ea typeface="Roboto Bold"/>
            </a:endParaRPr>
          </a:p>
        </p:txBody>
      </p:sp>
      <p:sp>
        <p:nvSpPr>
          <p:cNvPr id="1193" name="Lorem ipsum sit lom dolor sit amet, consectetur sit. Lorem ipsum sit lom dolor sit amet, consectetur sit amet adipiscing. Lorem ipsum sit lom dolor sit amet, consectetur adipiscing."/>
          <p:cNvSpPr txBox="1"/>
          <p:nvPr/>
        </p:nvSpPr>
        <p:spPr>
          <a:xfrm>
            <a:off x="6193889" y="3573319"/>
            <a:ext cx="2111481" cy="888513"/>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spAutoFit/>
          </a:bodyPr>
          <a:lstStyle/>
          <a:p>
            <a:pPr defTabSz="309563" eaLnBrk="1" fontAlgn="auto">
              <a:lnSpc>
                <a:spcPct val="120000"/>
              </a:lnSpc>
              <a:spcBef>
                <a:spcPts val="0"/>
              </a:spcBef>
              <a:spcAft>
                <a:spcPts val="0"/>
              </a:spcAft>
            </a:pPr>
            <a:r>
              <a:rPr lang="en-US" sz="938" kern="0" spc="28" dirty="0">
                <a:solidFill>
                  <a:srgbClr val="000000"/>
                </a:solidFill>
                <a:latin typeface="Roboto Light"/>
                <a:ea typeface="Roboto Light"/>
                <a:sym typeface="Roboto Light"/>
              </a:rPr>
              <a:t>Rugged terrain combined with sparse populations means that some of our zones just don’t pencil out. </a:t>
            </a:r>
            <a:r>
              <a:rPr lang="en-US" sz="938" b="1" kern="0" spc="28" dirty="0">
                <a:solidFill>
                  <a:srgbClr val="000000"/>
                </a:solidFill>
                <a:latin typeface="Roboto Light"/>
                <a:ea typeface="Roboto Light"/>
                <a:sym typeface="Roboto Light"/>
              </a:rPr>
              <a:t>Grant dollars are vital to bringing these members service.</a:t>
            </a:r>
            <a:endParaRPr sz="938" b="1" kern="0" spc="28" dirty="0">
              <a:solidFill>
                <a:srgbClr val="000000"/>
              </a:solidFill>
              <a:latin typeface="Roboto Light"/>
              <a:ea typeface="Roboto Light"/>
              <a:sym typeface="Roboto Light"/>
            </a:endParaRPr>
          </a:p>
        </p:txBody>
      </p:sp>
      <p:sp>
        <p:nvSpPr>
          <p:cNvPr id="1197" name="Line"/>
          <p:cNvSpPr/>
          <p:nvPr/>
        </p:nvSpPr>
        <p:spPr>
          <a:xfrm>
            <a:off x="6211049" y="3335655"/>
            <a:ext cx="2969537" cy="0"/>
          </a:xfrm>
          <a:prstGeom prst="line">
            <a:avLst/>
          </a:prstGeom>
          <a:ln w="101600">
            <a:solidFill>
              <a:srgbClr val="000000"/>
            </a:solidFill>
            <a:miter lim="400000"/>
          </a:ln>
        </p:spPr>
        <p:txBody>
          <a:bodyPr lIns="0" tIns="0" rIns="0" bIns="0" anchor="ctr"/>
          <a:lstStyle/>
          <a:p>
            <a:pPr algn="ctr" defTabSz="309563" eaLnBrk="1" fontAlgn="auto">
              <a:spcBef>
                <a:spcPts val="0"/>
              </a:spcBef>
              <a:spcAft>
                <a:spcPts val="0"/>
              </a:spcAft>
              <a:defRPr sz="3200" spc="0">
                <a:solidFill>
                  <a:srgbClr val="FFFFFF"/>
                </a:solidFill>
                <a:latin typeface="Roboto Light"/>
                <a:ea typeface="Roboto Light"/>
                <a:cs typeface="Roboto Light"/>
                <a:sym typeface="Roboto Light"/>
              </a:defRPr>
            </a:pPr>
            <a:endParaRPr sz="1200" kern="0">
              <a:solidFill>
                <a:srgbClr val="FFFFFF"/>
              </a:solidFill>
              <a:latin typeface="Roboto Light"/>
              <a:ea typeface="Roboto Light"/>
              <a:sym typeface="Roboto Light"/>
            </a:endParaRPr>
          </a:p>
        </p:txBody>
      </p:sp>
    </p:spTree>
    <p:extLst>
      <p:ext uri="{BB962C8B-B14F-4D97-AF65-F5344CB8AC3E}">
        <p14:creationId xmlns:p14="http://schemas.microsoft.com/office/powerpoint/2010/main" val="28282100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idx="13"/>
          </p:nvPr>
        </p:nvPicPr>
        <p:blipFill>
          <a:blip r:embed="rId3">
            <a:extLst>
              <a:ext uri="{28A0092B-C50C-407E-A947-70E740481C1C}">
                <a14:useLocalDpi xmlns:a14="http://schemas.microsoft.com/office/drawing/2010/main" val="0"/>
              </a:ext>
            </a:extLst>
          </a:blip>
          <a:srcRect t="4522" b="4522"/>
          <a:stretch>
            <a:fillRect/>
          </a:stretch>
        </p:blipFill>
        <p:spPr/>
      </p:pic>
      <p:grpSp>
        <p:nvGrpSpPr>
          <p:cNvPr id="25" name="Group 24"/>
          <p:cNvGrpSpPr/>
          <p:nvPr/>
        </p:nvGrpSpPr>
        <p:grpSpPr>
          <a:xfrm>
            <a:off x="7298789" y="5051909"/>
            <a:ext cx="1161527" cy="233201"/>
            <a:chOff x="5242880" y="3539811"/>
            <a:chExt cx="6732561" cy="1351703"/>
          </a:xfrm>
        </p:grpSpPr>
        <p:sp>
          <p:nvSpPr>
            <p:cNvPr id="34" name="Freeform 33"/>
            <p:cNvSpPr>
              <a:spLocks/>
            </p:cNvSpPr>
            <p:nvPr/>
          </p:nvSpPr>
          <p:spPr bwMode="auto">
            <a:xfrm>
              <a:off x="7885729" y="3539811"/>
              <a:ext cx="1416585" cy="1351703"/>
            </a:xfrm>
            <a:custGeom>
              <a:avLst/>
              <a:gdLst>
                <a:gd name="T0" fmla="*/ 327 w 655"/>
                <a:gd name="T1" fmla="*/ 379 h 625"/>
                <a:gd name="T2" fmla="*/ 478 w 655"/>
                <a:gd name="T3" fmla="*/ 0 h 625"/>
                <a:gd name="T4" fmla="*/ 655 w 655"/>
                <a:gd name="T5" fmla="*/ 0 h 625"/>
                <a:gd name="T6" fmla="*/ 388 w 655"/>
                <a:gd name="T7" fmla="*/ 625 h 625"/>
                <a:gd name="T8" fmla="*/ 263 w 655"/>
                <a:gd name="T9" fmla="*/ 625 h 625"/>
                <a:gd name="T10" fmla="*/ 0 w 655"/>
                <a:gd name="T11" fmla="*/ 0 h 625"/>
                <a:gd name="T12" fmla="*/ 175 w 655"/>
                <a:gd name="T13" fmla="*/ 0 h 625"/>
                <a:gd name="T14" fmla="*/ 327 w 655"/>
                <a:gd name="T15" fmla="*/ 379 h 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5" h="625">
                  <a:moveTo>
                    <a:pt x="327" y="379"/>
                  </a:moveTo>
                  <a:lnTo>
                    <a:pt x="478" y="0"/>
                  </a:lnTo>
                  <a:lnTo>
                    <a:pt x="655" y="0"/>
                  </a:lnTo>
                  <a:lnTo>
                    <a:pt x="388" y="625"/>
                  </a:lnTo>
                  <a:lnTo>
                    <a:pt x="263" y="625"/>
                  </a:lnTo>
                  <a:lnTo>
                    <a:pt x="0" y="0"/>
                  </a:lnTo>
                  <a:lnTo>
                    <a:pt x="175" y="0"/>
                  </a:lnTo>
                  <a:lnTo>
                    <a:pt x="327" y="379"/>
                  </a:lnTo>
                  <a:close/>
                </a:path>
              </a:pathLst>
            </a:custGeom>
            <a:solidFill>
              <a:srgbClr val="00B2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35" name="Freeform 34"/>
            <p:cNvSpPr>
              <a:spLocks/>
            </p:cNvSpPr>
            <p:nvPr/>
          </p:nvSpPr>
          <p:spPr bwMode="auto">
            <a:xfrm>
              <a:off x="8908698" y="3539811"/>
              <a:ext cx="1416585" cy="1351703"/>
            </a:xfrm>
            <a:custGeom>
              <a:avLst/>
              <a:gdLst>
                <a:gd name="T0" fmla="*/ 329 w 655"/>
                <a:gd name="T1" fmla="*/ 246 h 625"/>
                <a:gd name="T2" fmla="*/ 175 w 655"/>
                <a:gd name="T3" fmla="*/ 625 h 625"/>
                <a:gd name="T4" fmla="*/ 0 w 655"/>
                <a:gd name="T5" fmla="*/ 625 h 625"/>
                <a:gd name="T6" fmla="*/ 267 w 655"/>
                <a:gd name="T7" fmla="*/ 0 h 625"/>
                <a:gd name="T8" fmla="*/ 392 w 655"/>
                <a:gd name="T9" fmla="*/ 0 h 625"/>
                <a:gd name="T10" fmla="*/ 655 w 655"/>
                <a:gd name="T11" fmla="*/ 625 h 625"/>
                <a:gd name="T12" fmla="*/ 478 w 655"/>
                <a:gd name="T13" fmla="*/ 625 h 625"/>
                <a:gd name="T14" fmla="*/ 329 w 655"/>
                <a:gd name="T15" fmla="*/ 246 h 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5" h="625">
                  <a:moveTo>
                    <a:pt x="329" y="246"/>
                  </a:moveTo>
                  <a:lnTo>
                    <a:pt x="175" y="625"/>
                  </a:lnTo>
                  <a:lnTo>
                    <a:pt x="0" y="625"/>
                  </a:lnTo>
                  <a:lnTo>
                    <a:pt x="267" y="0"/>
                  </a:lnTo>
                  <a:lnTo>
                    <a:pt x="392" y="0"/>
                  </a:lnTo>
                  <a:lnTo>
                    <a:pt x="655" y="625"/>
                  </a:lnTo>
                  <a:lnTo>
                    <a:pt x="478" y="625"/>
                  </a:lnTo>
                  <a:lnTo>
                    <a:pt x="329" y="246"/>
                  </a:lnTo>
                  <a:close/>
                </a:path>
              </a:pathLst>
            </a:custGeom>
            <a:solidFill>
              <a:srgbClr val="00B2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36" name="Freeform 35"/>
            <p:cNvSpPr>
              <a:spLocks/>
            </p:cNvSpPr>
            <p:nvPr/>
          </p:nvSpPr>
          <p:spPr bwMode="auto">
            <a:xfrm>
              <a:off x="5242880" y="3539811"/>
              <a:ext cx="767768" cy="1351703"/>
            </a:xfrm>
            <a:custGeom>
              <a:avLst/>
              <a:gdLst>
                <a:gd name="T0" fmla="*/ 161 w 355"/>
                <a:gd name="T1" fmla="*/ 137 h 625"/>
                <a:gd name="T2" fmla="*/ 161 w 355"/>
                <a:gd name="T3" fmla="*/ 241 h 625"/>
                <a:gd name="T4" fmla="*/ 343 w 355"/>
                <a:gd name="T5" fmla="*/ 241 h 625"/>
                <a:gd name="T6" fmla="*/ 343 w 355"/>
                <a:gd name="T7" fmla="*/ 379 h 625"/>
                <a:gd name="T8" fmla="*/ 161 w 355"/>
                <a:gd name="T9" fmla="*/ 379 h 625"/>
                <a:gd name="T10" fmla="*/ 161 w 355"/>
                <a:gd name="T11" fmla="*/ 487 h 625"/>
                <a:gd name="T12" fmla="*/ 355 w 355"/>
                <a:gd name="T13" fmla="*/ 487 h 625"/>
                <a:gd name="T14" fmla="*/ 355 w 355"/>
                <a:gd name="T15" fmla="*/ 625 h 625"/>
                <a:gd name="T16" fmla="*/ 0 w 355"/>
                <a:gd name="T17" fmla="*/ 625 h 625"/>
                <a:gd name="T18" fmla="*/ 0 w 355"/>
                <a:gd name="T19" fmla="*/ 0 h 625"/>
                <a:gd name="T20" fmla="*/ 355 w 355"/>
                <a:gd name="T21" fmla="*/ 0 h 625"/>
                <a:gd name="T22" fmla="*/ 355 w 355"/>
                <a:gd name="T23" fmla="*/ 137 h 625"/>
                <a:gd name="T24" fmla="*/ 161 w 355"/>
                <a:gd name="T25" fmla="*/ 137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5" h="625">
                  <a:moveTo>
                    <a:pt x="161" y="137"/>
                  </a:moveTo>
                  <a:lnTo>
                    <a:pt x="161" y="241"/>
                  </a:lnTo>
                  <a:lnTo>
                    <a:pt x="343" y="241"/>
                  </a:lnTo>
                  <a:lnTo>
                    <a:pt x="343" y="379"/>
                  </a:lnTo>
                  <a:lnTo>
                    <a:pt x="161" y="379"/>
                  </a:lnTo>
                  <a:lnTo>
                    <a:pt x="161" y="487"/>
                  </a:lnTo>
                  <a:lnTo>
                    <a:pt x="355" y="487"/>
                  </a:lnTo>
                  <a:lnTo>
                    <a:pt x="355" y="625"/>
                  </a:lnTo>
                  <a:lnTo>
                    <a:pt x="0" y="625"/>
                  </a:lnTo>
                  <a:lnTo>
                    <a:pt x="0" y="0"/>
                  </a:lnTo>
                  <a:lnTo>
                    <a:pt x="355" y="0"/>
                  </a:lnTo>
                  <a:lnTo>
                    <a:pt x="355" y="137"/>
                  </a:lnTo>
                  <a:lnTo>
                    <a:pt x="161" y="137"/>
                  </a:lnTo>
                  <a:close/>
                </a:path>
              </a:pathLst>
            </a:custGeom>
            <a:solidFill>
              <a:srgbClr val="003A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37" name="Freeform 36"/>
            <p:cNvSpPr>
              <a:spLocks/>
            </p:cNvSpPr>
            <p:nvPr/>
          </p:nvSpPr>
          <p:spPr bwMode="auto">
            <a:xfrm>
              <a:off x="6133923" y="3539811"/>
              <a:ext cx="772093" cy="1351703"/>
            </a:xfrm>
            <a:custGeom>
              <a:avLst/>
              <a:gdLst>
                <a:gd name="T0" fmla="*/ 163 w 357"/>
                <a:gd name="T1" fmla="*/ 487 h 625"/>
                <a:gd name="T2" fmla="*/ 357 w 357"/>
                <a:gd name="T3" fmla="*/ 487 h 625"/>
                <a:gd name="T4" fmla="*/ 357 w 357"/>
                <a:gd name="T5" fmla="*/ 625 h 625"/>
                <a:gd name="T6" fmla="*/ 0 w 357"/>
                <a:gd name="T7" fmla="*/ 625 h 625"/>
                <a:gd name="T8" fmla="*/ 0 w 357"/>
                <a:gd name="T9" fmla="*/ 0 h 625"/>
                <a:gd name="T10" fmla="*/ 163 w 357"/>
                <a:gd name="T11" fmla="*/ 0 h 625"/>
                <a:gd name="T12" fmla="*/ 163 w 357"/>
                <a:gd name="T13" fmla="*/ 487 h 625"/>
              </a:gdLst>
              <a:ahLst/>
              <a:cxnLst>
                <a:cxn ang="0">
                  <a:pos x="T0" y="T1"/>
                </a:cxn>
                <a:cxn ang="0">
                  <a:pos x="T2" y="T3"/>
                </a:cxn>
                <a:cxn ang="0">
                  <a:pos x="T4" y="T5"/>
                </a:cxn>
                <a:cxn ang="0">
                  <a:pos x="T6" y="T7"/>
                </a:cxn>
                <a:cxn ang="0">
                  <a:pos x="T8" y="T9"/>
                </a:cxn>
                <a:cxn ang="0">
                  <a:pos x="T10" y="T11"/>
                </a:cxn>
                <a:cxn ang="0">
                  <a:pos x="T12" y="T13"/>
                </a:cxn>
              </a:cxnLst>
              <a:rect l="0" t="0" r="r" b="b"/>
              <a:pathLst>
                <a:path w="357" h="625">
                  <a:moveTo>
                    <a:pt x="163" y="487"/>
                  </a:moveTo>
                  <a:lnTo>
                    <a:pt x="357" y="487"/>
                  </a:lnTo>
                  <a:lnTo>
                    <a:pt x="357" y="625"/>
                  </a:lnTo>
                  <a:lnTo>
                    <a:pt x="0" y="625"/>
                  </a:lnTo>
                  <a:lnTo>
                    <a:pt x="0" y="0"/>
                  </a:lnTo>
                  <a:lnTo>
                    <a:pt x="163" y="0"/>
                  </a:lnTo>
                  <a:lnTo>
                    <a:pt x="163" y="487"/>
                  </a:lnTo>
                  <a:close/>
                </a:path>
              </a:pathLst>
            </a:custGeom>
            <a:solidFill>
              <a:srgbClr val="003A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38" name="Freeform 37"/>
            <p:cNvSpPr>
              <a:spLocks/>
            </p:cNvSpPr>
            <p:nvPr/>
          </p:nvSpPr>
          <p:spPr bwMode="auto">
            <a:xfrm>
              <a:off x="7042267" y="3539811"/>
              <a:ext cx="767768" cy="1351703"/>
            </a:xfrm>
            <a:custGeom>
              <a:avLst/>
              <a:gdLst>
                <a:gd name="T0" fmla="*/ 163 w 355"/>
                <a:gd name="T1" fmla="*/ 137 h 625"/>
                <a:gd name="T2" fmla="*/ 163 w 355"/>
                <a:gd name="T3" fmla="*/ 241 h 625"/>
                <a:gd name="T4" fmla="*/ 345 w 355"/>
                <a:gd name="T5" fmla="*/ 241 h 625"/>
                <a:gd name="T6" fmla="*/ 345 w 355"/>
                <a:gd name="T7" fmla="*/ 379 h 625"/>
                <a:gd name="T8" fmla="*/ 163 w 355"/>
                <a:gd name="T9" fmla="*/ 379 h 625"/>
                <a:gd name="T10" fmla="*/ 163 w 355"/>
                <a:gd name="T11" fmla="*/ 487 h 625"/>
                <a:gd name="T12" fmla="*/ 355 w 355"/>
                <a:gd name="T13" fmla="*/ 487 h 625"/>
                <a:gd name="T14" fmla="*/ 355 w 355"/>
                <a:gd name="T15" fmla="*/ 625 h 625"/>
                <a:gd name="T16" fmla="*/ 0 w 355"/>
                <a:gd name="T17" fmla="*/ 625 h 625"/>
                <a:gd name="T18" fmla="*/ 0 w 355"/>
                <a:gd name="T19" fmla="*/ 0 h 625"/>
                <a:gd name="T20" fmla="*/ 355 w 355"/>
                <a:gd name="T21" fmla="*/ 0 h 625"/>
                <a:gd name="T22" fmla="*/ 355 w 355"/>
                <a:gd name="T23" fmla="*/ 137 h 625"/>
                <a:gd name="T24" fmla="*/ 163 w 355"/>
                <a:gd name="T25" fmla="*/ 137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5" h="625">
                  <a:moveTo>
                    <a:pt x="163" y="137"/>
                  </a:moveTo>
                  <a:lnTo>
                    <a:pt x="163" y="241"/>
                  </a:lnTo>
                  <a:lnTo>
                    <a:pt x="345" y="241"/>
                  </a:lnTo>
                  <a:lnTo>
                    <a:pt x="345" y="379"/>
                  </a:lnTo>
                  <a:lnTo>
                    <a:pt x="163" y="379"/>
                  </a:lnTo>
                  <a:lnTo>
                    <a:pt x="163" y="487"/>
                  </a:lnTo>
                  <a:lnTo>
                    <a:pt x="355" y="487"/>
                  </a:lnTo>
                  <a:lnTo>
                    <a:pt x="355" y="625"/>
                  </a:lnTo>
                  <a:lnTo>
                    <a:pt x="0" y="625"/>
                  </a:lnTo>
                  <a:lnTo>
                    <a:pt x="0" y="0"/>
                  </a:lnTo>
                  <a:lnTo>
                    <a:pt x="355" y="0"/>
                  </a:lnTo>
                  <a:lnTo>
                    <a:pt x="355" y="137"/>
                  </a:lnTo>
                  <a:lnTo>
                    <a:pt x="163" y="137"/>
                  </a:lnTo>
                  <a:close/>
                </a:path>
              </a:pathLst>
            </a:custGeom>
            <a:solidFill>
              <a:srgbClr val="003A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39" name="Freeform 38"/>
            <p:cNvSpPr>
              <a:spLocks/>
            </p:cNvSpPr>
            <p:nvPr/>
          </p:nvSpPr>
          <p:spPr bwMode="auto">
            <a:xfrm>
              <a:off x="10150101" y="3539811"/>
              <a:ext cx="932135" cy="1351703"/>
            </a:xfrm>
            <a:custGeom>
              <a:avLst/>
              <a:gdLst>
                <a:gd name="T0" fmla="*/ 298 w 431"/>
                <a:gd name="T1" fmla="*/ 625 h 625"/>
                <a:gd name="T2" fmla="*/ 135 w 431"/>
                <a:gd name="T3" fmla="*/ 625 h 625"/>
                <a:gd name="T4" fmla="*/ 135 w 431"/>
                <a:gd name="T5" fmla="*/ 137 h 625"/>
                <a:gd name="T6" fmla="*/ 0 w 431"/>
                <a:gd name="T7" fmla="*/ 137 h 625"/>
                <a:gd name="T8" fmla="*/ 0 w 431"/>
                <a:gd name="T9" fmla="*/ 0 h 625"/>
                <a:gd name="T10" fmla="*/ 431 w 431"/>
                <a:gd name="T11" fmla="*/ 0 h 625"/>
                <a:gd name="T12" fmla="*/ 431 w 431"/>
                <a:gd name="T13" fmla="*/ 137 h 625"/>
                <a:gd name="T14" fmla="*/ 298 w 431"/>
                <a:gd name="T15" fmla="*/ 137 h 625"/>
                <a:gd name="T16" fmla="*/ 298 w 431"/>
                <a:gd name="T17" fmla="*/ 62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 h="625">
                  <a:moveTo>
                    <a:pt x="298" y="625"/>
                  </a:moveTo>
                  <a:lnTo>
                    <a:pt x="135" y="625"/>
                  </a:lnTo>
                  <a:lnTo>
                    <a:pt x="135" y="137"/>
                  </a:lnTo>
                  <a:lnTo>
                    <a:pt x="0" y="137"/>
                  </a:lnTo>
                  <a:lnTo>
                    <a:pt x="0" y="0"/>
                  </a:lnTo>
                  <a:lnTo>
                    <a:pt x="431" y="0"/>
                  </a:lnTo>
                  <a:lnTo>
                    <a:pt x="431" y="137"/>
                  </a:lnTo>
                  <a:lnTo>
                    <a:pt x="298" y="137"/>
                  </a:lnTo>
                  <a:lnTo>
                    <a:pt x="298" y="625"/>
                  </a:lnTo>
                  <a:close/>
                </a:path>
              </a:pathLst>
            </a:custGeom>
            <a:solidFill>
              <a:srgbClr val="003A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40" name="Freeform 39"/>
            <p:cNvSpPr>
              <a:spLocks/>
            </p:cNvSpPr>
            <p:nvPr/>
          </p:nvSpPr>
          <p:spPr bwMode="auto">
            <a:xfrm>
              <a:off x="11209836" y="3539811"/>
              <a:ext cx="765605" cy="1351703"/>
            </a:xfrm>
            <a:custGeom>
              <a:avLst/>
              <a:gdLst>
                <a:gd name="T0" fmla="*/ 163 w 354"/>
                <a:gd name="T1" fmla="*/ 137 h 625"/>
                <a:gd name="T2" fmla="*/ 163 w 354"/>
                <a:gd name="T3" fmla="*/ 241 h 625"/>
                <a:gd name="T4" fmla="*/ 335 w 354"/>
                <a:gd name="T5" fmla="*/ 241 h 625"/>
                <a:gd name="T6" fmla="*/ 335 w 354"/>
                <a:gd name="T7" fmla="*/ 379 h 625"/>
                <a:gd name="T8" fmla="*/ 163 w 354"/>
                <a:gd name="T9" fmla="*/ 379 h 625"/>
                <a:gd name="T10" fmla="*/ 163 w 354"/>
                <a:gd name="T11" fmla="*/ 487 h 625"/>
                <a:gd name="T12" fmla="*/ 354 w 354"/>
                <a:gd name="T13" fmla="*/ 487 h 625"/>
                <a:gd name="T14" fmla="*/ 354 w 354"/>
                <a:gd name="T15" fmla="*/ 625 h 625"/>
                <a:gd name="T16" fmla="*/ 0 w 354"/>
                <a:gd name="T17" fmla="*/ 625 h 625"/>
                <a:gd name="T18" fmla="*/ 0 w 354"/>
                <a:gd name="T19" fmla="*/ 0 h 625"/>
                <a:gd name="T20" fmla="*/ 354 w 354"/>
                <a:gd name="T21" fmla="*/ 0 h 625"/>
                <a:gd name="T22" fmla="*/ 354 w 354"/>
                <a:gd name="T23" fmla="*/ 137 h 625"/>
                <a:gd name="T24" fmla="*/ 163 w 354"/>
                <a:gd name="T25" fmla="*/ 137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4" h="625">
                  <a:moveTo>
                    <a:pt x="163" y="137"/>
                  </a:moveTo>
                  <a:lnTo>
                    <a:pt x="163" y="241"/>
                  </a:lnTo>
                  <a:lnTo>
                    <a:pt x="335" y="241"/>
                  </a:lnTo>
                  <a:lnTo>
                    <a:pt x="335" y="379"/>
                  </a:lnTo>
                  <a:lnTo>
                    <a:pt x="163" y="379"/>
                  </a:lnTo>
                  <a:lnTo>
                    <a:pt x="163" y="487"/>
                  </a:lnTo>
                  <a:lnTo>
                    <a:pt x="354" y="487"/>
                  </a:lnTo>
                  <a:lnTo>
                    <a:pt x="354" y="625"/>
                  </a:lnTo>
                  <a:lnTo>
                    <a:pt x="0" y="625"/>
                  </a:lnTo>
                  <a:lnTo>
                    <a:pt x="0" y="0"/>
                  </a:lnTo>
                  <a:lnTo>
                    <a:pt x="354" y="0"/>
                  </a:lnTo>
                  <a:lnTo>
                    <a:pt x="354" y="137"/>
                  </a:lnTo>
                  <a:lnTo>
                    <a:pt x="163" y="137"/>
                  </a:lnTo>
                  <a:close/>
                </a:path>
              </a:pathLst>
            </a:custGeom>
            <a:solidFill>
              <a:srgbClr val="003A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grpSp>
      <p:sp>
        <p:nvSpPr>
          <p:cNvPr id="1223" name="Lorem ipsum sit lom dolor sit amet, Consectetur sit amet adipiscing. Loremonret ipsum sit Lorem ipsum sit lom dolor sit amet, Consectetur sit amet adipiscing. Lorem ipsum sit lom dolor sit amet, Consectetur sit amet adipiscing."/>
          <p:cNvSpPr txBox="1"/>
          <p:nvPr/>
        </p:nvSpPr>
        <p:spPr>
          <a:xfrm>
            <a:off x="1681934" y="3736011"/>
            <a:ext cx="5780133" cy="195759"/>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spAutoFit/>
          </a:bodyPr>
          <a:lstStyle>
            <a:lvl1pPr algn="ctr"/>
          </a:lstStyle>
          <a:p>
            <a:pPr defTabSz="309563" eaLnBrk="1" fontAlgn="auto">
              <a:lnSpc>
                <a:spcPct val="120000"/>
              </a:lnSpc>
              <a:spcBef>
                <a:spcPts val="0"/>
              </a:spcBef>
              <a:spcAft>
                <a:spcPts val="0"/>
              </a:spcAft>
            </a:pPr>
            <a:r>
              <a:rPr lang="en-US" sz="938" kern="0" spc="28" dirty="0">
                <a:solidFill>
                  <a:srgbClr val="003A5D"/>
                </a:solidFill>
                <a:latin typeface="Roboto Light"/>
                <a:ea typeface="Roboto Light"/>
                <a:sym typeface="Roboto Light"/>
              </a:rPr>
              <a:t>Almost 4 years later, more than half of our members has access to truly high-speed internet.</a:t>
            </a:r>
            <a:endParaRPr sz="938" kern="0" spc="28" dirty="0">
              <a:solidFill>
                <a:srgbClr val="003A5D"/>
              </a:solidFill>
              <a:latin typeface="Roboto Light"/>
              <a:ea typeface="Roboto Light"/>
              <a:sym typeface="Roboto Light"/>
            </a:endParaRPr>
          </a:p>
        </p:txBody>
      </p:sp>
      <p:sp>
        <p:nvSpPr>
          <p:cNvPr id="1224" name="hello"/>
          <p:cNvSpPr txBox="1"/>
          <p:nvPr/>
        </p:nvSpPr>
        <p:spPr>
          <a:xfrm>
            <a:off x="789547" y="2922777"/>
            <a:ext cx="7564906" cy="402033"/>
          </a:xfrm>
          <a:prstGeom prst="rect">
            <a:avLst/>
          </a:prstGeom>
          <a:ln w="12700">
            <a:miter lim="400000"/>
          </a:ln>
          <a:extLst>
            <a:ext uri="{C572A759-6A51-4108-AA02-DFA0A04FC94B}">
              <ma14:wrappingTextBoxFlag xmlns:ma14="http://schemas.microsoft.com/office/mac/drawingml/2011/main" xmlns="" val="1"/>
            </a:ext>
          </a:extLst>
        </p:spPr>
        <p:txBody>
          <a:bodyPr wrap="square" lIns="19050" tIns="19050" rIns="19050" bIns="19050">
            <a:spAutoFit/>
          </a:bodyPr>
          <a:lstStyle>
            <a:lvl1pPr algn="ctr">
              <a:lnSpc>
                <a:spcPct val="90000"/>
              </a:lnSpc>
              <a:defRPr sz="7000" cap="all" spc="7000">
                <a:latin typeface="+mn-lt"/>
                <a:ea typeface="+mn-ea"/>
                <a:cs typeface="+mn-cs"/>
                <a:sym typeface="Roboto Bold"/>
              </a:defRPr>
            </a:lvl1pPr>
          </a:lstStyle>
          <a:p>
            <a:pPr defTabSz="309563" eaLnBrk="1" fontAlgn="auto">
              <a:spcBef>
                <a:spcPts val="0"/>
              </a:spcBef>
              <a:spcAft>
                <a:spcPts val="0"/>
              </a:spcAft>
            </a:pPr>
            <a:r>
              <a:rPr lang="en-US" sz="2625" kern="0" spc="225" dirty="0">
                <a:solidFill>
                  <a:srgbClr val="003A5D"/>
                </a:solidFill>
                <a:latin typeface="Molde Black" panose="00000500000000000000" pitchFamily="2" charset="0"/>
                <a:ea typeface="Roboto Bold"/>
              </a:rPr>
              <a:t>Where are we now?</a:t>
            </a:r>
            <a:endParaRPr sz="2625" kern="0" spc="225" dirty="0">
              <a:solidFill>
                <a:srgbClr val="003A5D"/>
              </a:solidFill>
              <a:latin typeface="Molde Black" panose="00000500000000000000" pitchFamily="2" charset="0"/>
              <a:ea typeface="Roboto Bold"/>
            </a:endParaRPr>
          </a:p>
        </p:txBody>
      </p:sp>
      <p:sp>
        <p:nvSpPr>
          <p:cNvPr id="1225" name="Line"/>
          <p:cNvSpPr/>
          <p:nvPr/>
        </p:nvSpPr>
        <p:spPr>
          <a:xfrm>
            <a:off x="3334892" y="3530411"/>
            <a:ext cx="2474216" cy="0"/>
          </a:xfrm>
          <a:prstGeom prst="line">
            <a:avLst/>
          </a:prstGeom>
          <a:ln w="101600">
            <a:solidFill>
              <a:schemeClr val="tx2"/>
            </a:solidFill>
            <a:miter lim="400000"/>
          </a:ln>
        </p:spPr>
        <p:txBody>
          <a:bodyPr lIns="0" tIns="0" rIns="0" bIns="0" anchor="ctr"/>
          <a:lstStyle/>
          <a:p>
            <a:pPr algn="ctr" defTabSz="309563" eaLnBrk="1" fontAlgn="auto">
              <a:spcBef>
                <a:spcPts val="0"/>
              </a:spcBef>
              <a:spcAft>
                <a:spcPts val="0"/>
              </a:spcAft>
              <a:defRPr sz="3200" spc="0">
                <a:solidFill>
                  <a:srgbClr val="FFFFFF"/>
                </a:solidFill>
                <a:latin typeface="Roboto Light"/>
                <a:ea typeface="Roboto Light"/>
                <a:cs typeface="Roboto Light"/>
                <a:sym typeface="Roboto Light"/>
              </a:defRPr>
            </a:pPr>
            <a:endParaRPr sz="1200" kern="0">
              <a:solidFill>
                <a:srgbClr val="FFFFFF"/>
              </a:solidFill>
              <a:latin typeface="Roboto Light"/>
              <a:ea typeface="Roboto Light"/>
              <a:sym typeface="Roboto Light"/>
            </a:endParaRPr>
          </a:p>
        </p:txBody>
      </p:sp>
      <p:grpSp>
        <p:nvGrpSpPr>
          <p:cNvPr id="27" name="Group 26"/>
          <p:cNvGrpSpPr/>
          <p:nvPr/>
        </p:nvGrpSpPr>
        <p:grpSpPr>
          <a:xfrm>
            <a:off x="789547" y="5046525"/>
            <a:ext cx="993395" cy="238584"/>
            <a:chOff x="8958263" y="8074025"/>
            <a:chExt cx="4845050" cy="1163638"/>
          </a:xfrm>
        </p:grpSpPr>
        <p:sp>
          <p:nvSpPr>
            <p:cNvPr id="28" name="Freeform 27"/>
            <p:cNvSpPr>
              <a:spLocks noEditPoints="1"/>
            </p:cNvSpPr>
            <p:nvPr/>
          </p:nvSpPr>
          <p:spPr bwMode="auto">
            <a:xfrm>
              <a:off x="9937750" y="8074025"/>
              <a:ext cx="998538" cy="1163638"/>
            </a:xfrm>
            <a:custGeom>
              <a:avLst/>
              <a:gdLst>
                <a:gd name="T0" fmla="*/ 64 w 266"/>
                <a:gd name="T1" fmla="*/ 0 h 310"/>
                <a:gd name="T2" fmla="*/ 189 w 266"/>
                <a:gd name="T3" fmla="*/ 0 h 310"/>
                <a:gd name="T4" fmla="*/ 258 w 266"/>
                <a:gd name="T5" fmla="*/ 40 h 310"/>
                <a:gd name="T6" fmla="*/ 251 w 266"/>
                <a:gd name="T7" fmla="*/ 155 h 310"/>
                <a:gd name="T8" fmla="*/ 126 w 266"/>
                <a:gd name="T9" fmla="*/ 310 h 310"/>
                <a:gd name="T10" fmla="*/ 0 w 266"/>
                <a:gd name="T11" fmla="*/ 310 h 310"/>
                <a:gd name="T12" fmla="*/ 64 w 266"/>
                <a:gd name="T13" fmla="*/ 0 h 310"/>
                <a:gd name="T14" fmla="*/ 99 w 266"/>
                <a:gd name="T15" fmla="*/ 247 h 310"/>
                <a:gd name="T16" fmla="*/ 117 w 266"/>
                <a:gd name="T17" fmla="*/ 247 h 310"/>
                <a:gd name="T18" fmla="*/ 152 w 266"/>
                <a:gd name="T19" fmla="*/ 200 h 310"/>
                <a:gd name="T20" fmla="*/ 171 w 266"/>
                <a:gd name="T21" fmla="*/ 110 h 310"/>
                <a:gd name="T22" fmla="*/ 150 w 266"/>
                <a:gd name="T23" fmla="*/ 62 h 310"/>
                <a:gd name="T24" fmla="*/ 138 w 266"/>
                <a:gd name="T25" fmla="*/ 62 h 310"/>
                <a:gd name="T26" fmla="*/ 99 w 266"/>
                <a:gd name="T27" fmla="*/ 247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6" h="310">
                  <a:moveTo>
                    <a:pt x="64" y="0"/>
                  </a:moveTo>
                  <a:cubicBezTo>
                    <a:pt x="189" y="0"/>
                    <a:pt x="189" y="0"/>
                    <a:pt x="189" y="0"/>
                  </a:cubicBezTo>
                  <a:cubicBezTo>
                    <a:pt x="227" y="0"/>
                    <a:pt x="249" y="15"/>
                    <a:pt x="258" y="40"/>
                  </a:cubicBezTo>
                  <a:cubicBezTo>
                    <a:pt x="266" y="65"/>
                    <a:pt x="265" y="81"/>
                    <a:pt x="251" y="155"/>
                  </a:cubicBezTo>
                  <a:cubicBezTo>
                    <a:pt x="237" y="222"/>
                    <a:pt x="216" y="310"/>
                    <a:pt x="126" y="310"/>
                  </a:cubicBezTo>
                  <a:cubicBezTo>
                    <a:pt x="0" y="310"/>
                    <a:pt x="0" y="310"/>
                    <a:pt x="0" y="310"/>
                  </a:cubicBezTo>
                  <a:lnTo>
                    <a:pt x="64" y="0"/>
                  </a:lnTo>
                  <a:close/>
                  <a:moveTo>
                    <a:pt x="99" y="247"/>
                  </a:moveTo>
                  <a:cubicBezTo>
                    <a:pt x="117" y="247"/>
                    <a:pt x="117" y="247"/>
                    <a:pt x="117" y="247"/>
                  </a:cubicBezTo>
                  <a:cubicBezTo>
                    <a:pt x="139" y="247"/>
                    <a:pt x="147" y="223"/>
                    <a:pt x="152" y="200"/>
                  </a:cubicBezTo>
                  <a:cubicBezTo>
                    <a:pt x="171" y="110"/>
                    <a:pt x="171" y="110"/>
                    <a:pt x="171" y="110"/>
                  </a:cubicBezTo>
                  <a:cubicBezTo>
                    <a:pt x="177" y="79"/>
                    <a:pt x="177" y="62"/>
                    <a:pt x="150" y="62"/>
                  </a:cubicBezTo>
                  <a:cubicBezTo>
                    <a:pt x="138" y="62"/>
                    <a:pt x="138" y="62"/>
                    <a:pt x="138" y="62"/>
                  </a:cubicBezTo>
                  <a:lnTo>
                    <a:pt x="99" y="247"/>
                  </a:lnTo>
                  <a:close/>
                </a:path>
              </a:pathLst>
            </a:custGeom>
            <a:solidFill>
              <a:srgbClr val="003A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29" name="Freeform 28"/>
            <p:cNvSpPr>
              <a:spLocks/>
            </p:cNvSpPr>
            <p:nvPr/>
          </p:nvSpPr>
          <p:spPr bwMode="auto">
            <a:xfrm>
              <a:off x="10848975" y="8074025"/>
              <a:ext cx="1377950" cy="1163638"/>
            </a:xfrm>
            <a:custGeom>
              <a:avLst/>
              <a:gdLst>
                <a:gd name="T0" fmla="*/ 152 w 868"/>
                <a:gd name="T1" fmla="*/ 0 h 733"/>
                <a:gd name="T2" fmla="*/ 450 w 868"/>
                <a:gd name="T3" fmla="*/ 0 h 733"/>
                <a:gd name="T4" fmla="*/ 416 w 868"/>
                <a:gd name="T5" fmla="*/ 447 h 733"/>
                <a:gd name="T6" fmla="*/ 419 w 868"/>
                <a:gd name="T7" fmla="*/ 447 h 733"/>
                <a:gd name="T8" fmla="*/ 577 w 868"/>
                <a:gd name="T9" fmla="*/ 0 h 733"/>
                <a:gd name="T10" fmla="*/ 868 w 868"/>
                <a:gd name="T11" fmla="*/ 0 h 733"/>
                <a:gd name="T12" fmla="*/ 717 w 868"/>
                <a:gd name="T13" fmla="*/ 733 h 733"/>
                <a:gd name="T14" fmla="*/ 525 w 868"/>
                <a:gd name="T15" fmla="*/ 733 h 733"/>
                <a:gd name="T16" fmla="*/ 636 w 868"/>
                <a:gd name="T17" fmla="*/ 199 h 733"/>
                <a:gd name="T18" fmla="*/ 634 w 868"/>
                <a:gd name="T19" fmla="*/ 199 h 733"/>
                <a:gd name="T20" fmla="*/ 433 w 868"/>
                <a:gd name="T21" fmla="*/ 733 h 733"/>
                <a:gd name="T22" fmla="*/ 284 w 868"/>
                <a:gd name="T23" fmla="*/ 733 h 733"/>
                <a:gd name="T24" fmla="*/ 305 w 868"/>
                <a:gd name="T25" fmla="*/ 199 h 733"/>
                <a:gd name="T26" fmla="*/ 303 w 868"/>
                <a:gd name="T27" fmla="*/ 199 h 733"/>
                <a:gd name="T28" fmla="*/ 192 w 868"/>
                <a:gd name="T29" fmla="*/ 733 h 733"/>
                <a:gd name="T30" fmla="*/ 0 w 868"/>
                <a:gd name="T31" fmla="*/ 733 h 733"/>
                <a:gd name="T32" fmla="*/ 152 w 868"/>
                <a:gd name="T33" fmla="*/ 0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8" h="733">
                  <a:moveTo>
                    <a:pt x="152" y="0"/>
                  </a:moveTo>
                  <a:lnTo>
                    <a:pt x="450" y="0"/>
                  </a:lnTo>
                  <a:lnTo>
                    <a:pt x="416" y="447"/>
                  </a:lnTo>
                  <a:lnTo>
                    <a:pt x="419" y="447"/>
                  </a:lnTo>
                  <a:lnTo>
                    <a:pt x="577" y="0"/>
                  </a:lnTo>
                  <a:lnTo>
                    <a:pt x="868" y="0"/>
                  </a:lnTo>
                  <a:lnTo>
                    <a:pt x="717" y="733"/>
                  </a:lnTo>
                  <a:lnTo>
                    <a:pt x="525" y="733"/>
                  </a:lnTo>
                  <a:lnTo>
                    <a:pt x="636" y="199"/>
                  </a:lnTo>
                  <a:lnTo>
                    <a:pt x="634" y="199"/>
                  </a:lnTo>
                  <a:lnTo>
                    <a:pt x="433" y="733"/>
                  </a:lnTo>
                  <a:lnTo>
                    <a:pt x="284" y="733"/>
                  </a:lnTo>
                  <a:lnTo>
                    <a:pt x="305" y="199"/>
                  </a:lnTo>
                  <a:lnTo>
                    <a:pt x="303" y="199"/>
                  </a:lnTo>
                  <a:lnTo>
                    <a:pt x="192" y="733"/>
                  </a:lnTo>
                  <a:lnTo>
                    <a:pt x="0" y="733"/>
                  </a:lnTo>
                  <a:lnTo>
                    <a:pt x="152" y="0"/>
                  </a:lnTo>
                  <a:close/>
                </a:path>
              </a:pathLst>
            </a:custGeom>
            <a:solidFill>
              <a:srgbClr val="003A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30" name="Freeform 29"/>
            <p:cNvSpPr>
              <a:spLocks/>
            </p:cNvSpPr>
            <p:nvPr/>
          </p:nvSpPr>
          <p:spPr bwMode="auto">
            <a:xfrm>
              <a:off x="12091988" y="8074025"/>
              <a:ext cx="941388" cy="1163638"/>
            </a:xfrm>
            <a:custGeom>
              <a:avLst/>
              <a:gdLst>
                <a:gd name="T0" fmla="*/ 151 w 593"/>
                <a:gd name="T1" fmla="*/ 0 h 733"/>
                <a:gd name="T2" fmla="*/ 593 w 593"/>
                <a:gd name="T3" fmla="*/ 0 h 733"/>
                <a:gd name="T4" fmla="*/ 558 w 593"/>
                <a:gd name="T5" fmla="*/ 165 h 733"/>
                <a:gd name="T6" fmla="*/ 321 w 593"/>
                <a:gd name="T7" fmla="*/ 165 h 733"/>
                <a:gd name="T8" fmla="*/ 298 w 593"/>
                <a:gd name="T9" fmla="*/ 279 h 733"/>
                <a:gd name="T10" fmla="*/ 517 w 593"/>
                <a:gd name="T11" fmla="*/ 279 h 733"/>
                <a:gd name="T12" fmla="*/ 484 w 593"/>
                <a:gd name="T13" fmla="*/ 440 h 733"/>
                <a:gd name="T14" fmla="*/ 265 w 593"/>
                <a:gd name="T15" fmla="*/ 440 h 733"/>
                <a:gd name="T16" fmla="*/ 239 w 593"/>
                <a:gd name="T17" fmla="*/ 565 h 733"/>
                <a:gd name="T18" fmla="*/ 484 w 593"/>
                <a:gd name="T19" fmla="*/ 565 h 733"/>
                <a:gd name="T20" fmla="*/ 449 w 593"/>
                <a:gd name="T21" fmla="*/ 733 h 733"/>
                <a:gd name="T22" fmla="*/ 0 w 593"/>
                <a:gd name="T23" fmla="*/ 733 h 733"/>
                <a:gd name="T24" fmla="*/ 151 w 593"/>
                <a:gd name="T25" fmla="*/ 0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3" h="733">
                  <a:moveTo>
                    <a:pt x="151" y="0"/>
                  </a:moveTo>
                  <a:lnTo>
                    <a:pt x="593" y="0"/>
                  </a:lnTo>
                  <a:lnTo>
                    <a:pt x="558" y="165"/>
                  </a:lnTo>
                  <a:lnTo>
                    <a:pt x="321" y="165"/>
                  </a:lnTo>
                  <a:lnTo>
                    <a:pt x="298" y="279"/>
                  </a:lnTo>
                  <a:lnTo>
                    <a:pt x="517" y="279"/>
                  </a:lnTo>
                  <a:lnTo>
                    <a:pt x="484" y="440"/>
                  </a:lnTo>
                  <a:lnTo>
                    <a:pt x="265" y="440"/>
                  </a:lnTo>
                  <a:lnTo>
                    <a:pt x="239" y="565"/>
                  </a:lnTo>
                  <a:lnTo>
                    <a:pt x="484" y="565"/>
                  </a:lnTo>
                  <a:lnTo>
                    <a:pt x="449" y="733"/>
                  </a:lnTo>
                  <a:lnTo>
                    <a:pt x="0" y="733"/>
                  </a:lnTo>
                  <a:lnTo>
                    <a:pt x="151" y="0"/>
                  </a:lnTo>
                  <a:close/>
                </a:path>
              </a:pathLst>
            </a:custGeom>
            <a:solidFill>
              <a:srgbClr val="003A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31" name="Freeform 30"/>
            <p:cNvSpPr>
              <a:spLocks noEditPoints="1"/>
            </p:cNvSpPr>
            <p:nvPr/>
          </p:nvSpPr>
          <p:spPr bwMode="auto">
            <a:xfrm>
              <a:off x="12846050" y="8074025"/>
              <a:ext cx="957263" cy="1163638"/>
            </a:xfrm>
            <a:custGeom>
              <a:avLst/>
              <a:gdLst>
                <a:gd name="T0" fmla="*/ 390 w 603"/>
                <a:gd name="T1" fmla="*/ 620 h 733"/>
                <a:gd name="T2" fmla="*/ 253 w 603"/>
                <a:gd name="T3" fmla="*/ 620 h 733"/>
                <a:gd name="T4" fmla="*/ 210 w 603"/>
                <a:gd name="T5" fmla="*/ 733 h 733"/>
                <a:gd name="T6" fmla="*/ 0 w 603"/>
                <a:gd name="T7" fmla="*/ 733 h 733"/>
                <a:gd name="T8" fmla="*/ 324 w 603"/>
                <a:gd name="T9" fmla="*/ 0 h 733"/>
                <a:gd name="T10" fmla="*/ 581 w 603"/>
                <a:gd name="T11" fmla="*/ 0 h 733"/>
                <a:gd name="T12" fmla="*/ 603 w 603"/>
                <a:gd name="T13" fmla="*/ 733 h 733"/>
                <a:gd name="T14" fmla="*/ 390 w 603"/>
                <a:gd name="T15" fmla="*/ 733 h 733"/>
                <a:gd name="T16" fmla="*/ 390 w 603"/>
                <a:gd name="T17" fmla="*/ 620 h 733"/>
                <a:gd name="T18" fmla="*/ 421 w 603"/>
                <a:gd name="T19" fmla="*/ 161 h 733"/>
                <a:gd name="T20" fmla="*/ 418 w 603"/>
                <a:gd name="T21" fmla="*/ 161 h 733"/>
                <a:gd name="T22" fmla="*/ 310 w 603"/>
                <a:gd name="T23" fmla="*/ 461 h 733"/>
                <a:gd name="T24" fmla="*/ 402 w 603"/>
                <a:gd name="T25" fmla="*/ 461 h 733"/>
                <a:gd name="T26" fmla="*/ 421 w 603"/>
                <a:gd name="T27" fmla="*/ 161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3" h="733">
                  <a:moveTo>
                    <a:pt x="390" y="620"/>
                  </a:moveTo>
                  <a:lnTo>
                    <a:pt x="253" y="620"/>
                  </a:lnTo>
                  <a:lnTo>
                    <a:pt x="210" y="733"/>
                  </a:lnTo>
                  <a:lnTo>
                    <a:pt x="0" y="733"/>
                  </a:lnTo>
                  <a:lnTo>
                    <a:pt x="324" y="0"/>
                  </a:lnTo>
                  <a:lnTo>
                    <a:pt x="581" y="0"/>
                  </a:lnTo>
                  <a:lnTo>
                    <a:pt x="603" y="733"/>
                  </a:lnTo>
                  <a:lnTo>
                    <a:pt x="390" y="733"/>
                  </a:lnTo>
                  <a:lnTo>
                    <a:pt x="390" y="620"/>
                  </a:lnTo>
                  <a:close/>
                  <a:moveTo>
                    <a:pt x="421" y="161"/>
                  </a:moveTo>
                  <a:lnTo>
                    <a:pt x="418" y="161"/>
                  </a:lnTo>
                  <a:lnTo>
                    <a:pt x="310" y="461"/>
                  </a:lnTo>
                  <a:lnTo>
                    <a:pt x="402" y="461"/>
                  </a:lnTo>
                  <a:lnTo>
                    <a:pt x="421" y="161"/>
                  </a:lnTo>
                  <a:close/>
                </a:path>
              </a:pathLst>
            </a:custGeom>
            <a:solidFill>
              <a:srgbClr val="003A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32" name="Freeform 31"/>
            <p:cNvSpPr>
              <a:spLocks/>
            </p:cNvSpPr>
            <p:nvPr/>
          </p:nvSpPr>
          <p:spPr bwMode="auto">
            <a:xfrm>
              <a:off x="8958263" y="8074025"/>
              <a:ext cx="652463" cy="1163638"/>
            </a:xfrm>
            <a:custGeom>
              <a:avLst/>
              <a:gdLst>
                <a:gd name="T0" fmla="*/ 281 w 411"/>
                <a:gd name="T1" fmla="*/ 464 h 733"/>
                <a:gd name="T2" fmla="*/ 182 w 411"/>
                <a:gd name="T3" fmla="*/ 464 h 733"/>
                <a:gd name="T4" fmla="*/ 267 w 411"/>
                <a:gd name="T5" fmla="*/ 329 h 733"/>
                <a:gd name="T6" fmla="*/ 182 w 411"/>
                <a:gd name="T7" fmla="*/ 329 h 733"/>
                <a:gd name="T8" fmla="*/ 411 w 411"/>
                <a:gd name="T9" fmla="*/ 0 h 733"/>
                <a:gd name="T10" fmla="*/ 159 w 411"/>
                <a:gd name="T11" fmla="*/ 0 h 733"/>
                <a:gd name="T12" fmla="*/ 0 w 411"/>
                <a:gd name="T13" fmla="*/ 733 h 733"/>
                <a:gd name="T14" fmla="*/ 199 w 411"/>
                <a:gd name="T15" fmla="*/ 733 h 733"/>
                <a:gd name="T16" fmla="*/ 281 w 411"/>
                <a:gd name="T17" fmla="*/ 464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1" h="733">
                  <a:moveTo>
                    <a:pt x="281" y="464"/>
                  </a:moveTo>
                  <a:lnTo>
                    <a:pt x="182" y="464"/>
                  </a:lnTo>
                  <a:lnTo>
                    <a:pt x="267" y="329"/>
                  </a:lnTo>
                  <a:lnTo>
                    <a:pt x="182" y="329"/>
                  </a:lnTo>
                  <a:lnTo>
                    <a:pt x="411" y="0"/>
                  </a:lnTo>
                  <a:lnTo>
                    <a:pt x="159" y="0"/>
                  </a:lnTo>
                  <a:lnTo>
                    <a:pt x="0" y="733"/>
                  </a:lnTo>
                  <a:lnTo>
                    <a:pt x="199" y="733"/>
                  </a:lnTo>
                  <a:lnTo>
                    <a:pt x="281" y="464"/>
                  </a:lnTo>
                  <a:close/>
                </a:path>
              </a:pathLst>
            </a:custGeom>
            <a:solidFill>
              <a:srgbClr val="F9A3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33" name="Freeform 32"/>
            <p:cNvSpPr>
              <a:spLocks/>
            </p:cNvSpPr>
            <p:nvPr/>
          </p:nvSpPr>
          <p:spPr bwMode="auto">
            <a:xfrm>
              <a:off x="9310688" y="8074025"/>
              <a:ext cx="657225" cy="1163638"/>
            </a:xfrm>
            <a:custGeom>
              <a:avLst/>
              <a:gdLst>
                <a:gd name="T0" fmla="*/ 213 w 414"/>
                <a:gd name="T1" fmla="*/ 0 h 733"/>
                <a:gd name="T2" fmla="*/ 130 w 414"/>
                <a:gd name="T3" fmla="*/ 274 h 733"/>
                <a:gd name="T4" fmla="*/ 230 w 414"/>
                <a:gd name="T5" fmla="*/ 274 h 733"/>
                <a:gd name="T6" fmla="*/ 145 w 414"/>
                <a:gd name="T7" fmla="*/ 407 h 733"/>
                <a:gd name="T8" fmla="*/ 230 w 414"/>
                <a:gd name="T9" fmla="*/ 407 h 733"/>
                <a:gd name="T10" fmla="*/ 0 w 414"/>
                <a:gd name="T11" fmla="*/ 733 h 733"/>
                <a:gd name="T12" fmla="*/ 263 w 414"/>
                <a:gd name="T13" fmla="*/ 733 h 733"/>
                <a:gd name="T14" fmla="*/ 414 w 414"/>
                <a:gd name="T15" fmla="*/ 0 h 733"/>
                <a:gd name="T16" fmla="*/ 213 w 414"/>
                <a:gd name="T17" fmla="*/ 0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733">
                  <a:moveTo>
                    <a:pt x="213" y="0"/>
                  </a:moveTo>
                  <a:lnTo>
                    <a:pt x="130" y="274"/>
                  </a:lnTo>
                  <a:lnTo>
                    <a:pt x="230" y="274"/>
                  </a:lnTo>
                  <a:lnTo>
                    <a:pt x="145" y="407"/>
                  </a:lnTo>
                  <a:lnTo>
                    <a:pt x="230" y="407"/>
                  </a:lnTo>
                  <a:lnTo>
                    <a:pt x="0" y="733"/>
                  </a:lnTo>
                  <a:lnTo>
                    <a:pt x="263" y="733"/>
                  </a:lnTo>
                  <a:lnTo>
                    <a:pt x="414" y="0"/>
                  </a:lnTo>
                  <a:lnTo>
                    <a:pt x="213" y="0"/>
                  </a:lnTo>
                  <a:close/>
                </a:path>
              </a:pathLst>
            </a:custGeom>
            <a:solidFill>
              <a:srgbClr val="F9A3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grpSp>
    </p:spTree>
    <p:extLst>
      <p:ext uri="{BB962C8B-B14F-4D97-AF65-F5344CB8AC3E}">
        <p14:creationId xmlns:p14="http://schemas.microsoft.com/office/powerpoint/2010/main" val="17172921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92" name="Image" descr="Image"/>
          <p:cNvPicPr>
            <a:picLocks noChangeAspect="1"/>
          </p:cNvPicPr>
          <p:nvPr/>
        </p:nvPicPr>
        <p:blipFill>
          <a:blip r:embed="rId3"/>
          <a:stretch>
            <a:fillRect/>
          </a:stretch>
        </p:blipFill>
        <p:spPr>
          <a:xfrm>
            <a:off x="3386830" y="1870945"/>
            <a:ext cx="4684562" cy="3116110"/>
          </a:xfrm>
          <a:prstGeom prst="rect">
            <a:avLst/>
          </a:prstGeom>
          <a:ln w="12700">
            <a:miter lim="400000"/>
          </a:ln>
        </p:spPr>
      </p:pic>
      <p:sp>
        <p:nvSpPr>
          <p:cNvPr id="5294" name="meet our NEW TV APP."/>
          <p:cNvSpPr txBox="1"/>
          <p:nvPr/>
        </p:nvSpPr>
        <p:spPr>
          <a:xfrm>
            <a:off x="493507" y="2071457"/>
            <a:ext cx="2419591" cy="298159"/>
          </a:xfrm>
          <a:prstGeom prst="rect">
            <a:avLst/>
          </a:prstGeom>
          <a:ln w="12700">
            <a:miter lim="400000"/>
          </a:ln>
          <a:extLst>
            <a:ext uri="{C572A759-6A51-4108-AA02-DFA0A04FC94B}">
              <ma14:wrappingTextBoxFlag xmlns:ma14="http://schemas.microsoft.com/office/mac/drawingml/2011/main" xmlns="" val="1"/>
            </a:ext>
          </a:extLst>
        </p:spPr>
        <p:txBody>
          <a:bodyPr wrap="square" lIns="19050" tIns="19050" rIns="19050" bIns="19050" anchor="b">
            <a:spAutoFit/>
          </a:bodyPr>
          <a:lstStyle>
            <a:lvl1pPr algn="l">
              <a:lnSpc>
                <a:spcPct val="90000"/>
              </a:lnSpc>
              <a:defRPr sz="5000" cap="all" spc="150">
                <a:latin typeface="+mn-lt"/>
                <a:ea typeface="+mn-ea"/>
                <a:cs typeface="+mn-cs"/>
                <a:sym typeface="Roboto Bold"/>
              </a:defRPr>
            </a:lvl1pPr>
          </a:lstStyle>
          <a:p>
            <a:pPr defTabSz="309563" eaLnBrk="1" fontAlgn="auto">
              <a:spcBef>
                <a:spcPts val="0"/>
              </a:spcBef>
              <a:spcAft>
                <a:spcPts val="0"/>
              </a:spcAft>
            </a:pPr>
            <a:r>
              <a:rPr lang="en-US" sz="1875" kern="0" spc="56" dirty="0">
                <a:solidFill>
                  <a:srgbClr val="000000"/>
                </a:solidFill>
                <a:latin typeface="Roboto Black"/>
                <a:ea typeface="Roboto Bold"/>
              </a:rPr>
              <a:t>Our Products.</a:t>
            </a:r>
            <a:endParaRPr sz="1875" kern="0" spc="56" dirty="0">
              <a:solidFill>
                <a:srgbClr val="000000"/>
              </a:solidFill>
              <a:latin typeface="Roboto Black"/>
              <a:ea typeface="Roboto Bold"/>
            </a:endParaRPr>
          </a:p>
        </p:txBody>
      </p:sp>
      <p:sp>
        <p:nvSpPr>
          <p:cNvPr id="5295" name="Lorem ipsum sit lom dolor sit amet, consectetur sit amet adipiscing. Lorem ipsum sit lom dolor. Lorem ipsum. Lorem ipsum sit lom dolor sit amet, consectetur. Lorem."/>
          <p:cNvSpPr txBox="1"/>
          <p:nvPr/>
        </p:nvSpPr>
        <p:spPr>
          <a:xfrm>
            <a:off x="1085642" y="2551511"/>
            <a:ext cx="1905000" cy="1754455"/>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spAutoFit/>
          </a:bodyPr>
          <a:lstStyle/>
          <a:p>
            <a:pPr defTabSz="309563" eaLnBrk="1" fontAlgn="auto">
              <a:lnSpc>
                <a:spcPct val="120000"/>
              </a:lnSpc>
              <a:spcBef>
                <a:spcPts val="0"/>
              </a:spcBef>
              <a:spcAft>
                <a:spcPts val="0"/>
              </a:spcAft>
            </a:pPr>
            <a:r>
              <a:rPr lang="en-US" sz="938" b="1" kern="0" spc="28" dirty="0">
                <a:solidFill>
                  <a:srgbClr val="000000"/>
                </a:solidFill>
                <a:latin typeface="Roboto Light"/>
                <a:ea typeface="Roboto Light"/>
                <a:sym typeface="Roboto Light"/>
              </a:rPr>
              <a:t>Internet</a:t>
            </a:r>
          </a:p>
          <a:p>
            <a:pPr marL="128588" indent="-128588" defTabSz="309563" eaLnBrk="1" fontAlgn="auto">
              <a:lnSpc>
                <a:spcPct val="120000"/>
              </a:lnSpc>
              <a:spcBef>
                <a:spcPts val="0"/>
              </a:spcBef>
              <a:spcAft>
                <a:spcPts val="0"/>
              </a:spcAft>
              <a:buFont typeface="Arial" panose="020B0604020202020204" pitchFamily="34" charset="0"/>
              <a:buChar char="•"/>
            </a:pPr>
            <a:r>
              <a:rPr lang="en-US" sz="938" kern="0" spc="28" dirty="0">
                <a:solidFill>
                  <a:srgbClr val="000000"/>
                </a:solidFill>
                <a:latin typeface="Roboto Light"/>
                <a:ea typeface="Roboto Light"/>
                <a:sym typeface="Roboto Light"/>
              </a:rPr>
              <a:t>Residential &amp; Business</a:t>
            </a:r>
            <a:br>
              <a:rPr lang="en-US" sz="938" kern="0" spc="28" dirty="0">
                <a:solidFill>
                  <a:srgbClr val="000000"/>
                </a:solidFill>
                <a:latin typeface="Roboto Light"/>
                <a:ea typeface="Roboto Light"/>
                <a:sym typeface="Roboto Light"/>
              </a:rPr>
            </a:br>
            <a:endParaRPr lang="en-US" sz="938" kern="0" spc="28" dirty="0">
              <a:solidFill>
                <a:srgbClr val="000000"/>
              </a:solidFill>
              <a:latin typeface="Roboto Light"/>
              <a:ea typeface="Roboto Light"/>
              <a:sym typeface="Roboto Light"/>
            </a:endParaRPr>
          </a:p>
          <a:p>
            <a:pPr defTabSz="309563" eaLnBrk="1" fontAlgn="auto">
              <a:lnSpc>
                <a:spcPct val="120000"/>
              </a:lnSpc>
              <a:spcBef>
                <a:spcPts val="0"/>
              </a:spcBef>
              <a:spcAft>
                <a:spcPts val="0"/>
              </a:spcAft>
            </a:pPr>
            <a:endParaRPr lang="en-US" sz="938" kern="0" spc="28" dirty="0">
              <a:solidFill>
                <a:srgbClr val="000000"/>
              </a:solidFill>
              <a:latin typeface="Roboto Light"/>
              <a:ea typeface="Roboto Light"/>
              <a:sym typeface="Roboto Light"/>
            </a:endParaRPr>
          </a:p>
          <a:p>
            <a:pPr defTabSz="309563" eaLnBrk="1" fontAlgn="auto">
              <a:lnSpc>
                <a:spcPct val="120000"/>
              </a:lnSpc>
              <a:spcBef>
                <a:spcPts val="0"/>
              </a:spcBef>
              <a:spcAft>
                <a:spcPts val="0"/>
              </a:spcAft>
            </a:pPr>
            <a:r>
              <a:rPr lang="en-US" sz="938" b="1" kern="0" spc="28" dirty="0">
                <a:solidFill>
                  <a:srgbClr val="000000"/>
                </a:solidFill>
                <a:latin typeface="Roboto Light"/>
                <a:ea typeface="Roboto Light"/>
                <a:sym typeface="Roboto Light"/>
              </a:rPr>
              <a:t>TV</a:t>
            </a:r>
          </a:p>
          <a:p>
            <a:pPr marL="128588" indent="-128588" defTabSz="309563" eaLnBrk="1" fontAlgn="auto">
              <a:lnSpc>
                <a:spcPct val="120000"/>
              </a:lnSpc>
              <a:spcBef>
                <a:spcPts val="0"/>
              </a:spcBef>
              <a:spcAft>
                <a:spcPts val="0"/>
              </a:spcAft>
              <a:buFont typeface="Arial" panose="020B0604020202020204" pitchFamily="34" charset="0"/>
              <a:buChar char="•"/>
            </a:pPr>
            <a:r>
              <a:rPr lang="en-US" sz="938" kern="0" spc="28" dirty="0">
                <a:solidFill>
                  <a:srgbClr val="000000"/>
                </a:solidFill>
                <a:latin typeface="Roboto Light"/>
                <a:ea typeface="Roboto Light"/>
                <a:sym typeface="Roboto Light"/>
              </a:rPr>
              <a:t>Residential only</a:t>
            </a:r>
            <a:br>
              <a:rPr lang="en-US" sz="938" kern="0" spc="28" dirty="0">
                <a:solidFill>
                  <a:srgbClr val="000000"/>
                </a:solidFill>
                <a:latin typeface="Roboto Light"/>
                <a:ea typeface="Roboto Light"/>
                <a:sym typeface="Roboto Light"/>
              </a:rPr>
            </a:br>
            <a:endParaRPr lang="en-US" sz="938" kern="0" spc="28" dirty="0">
              <a:solidFill>
                <a:srgbClr val="000000"/>
              </a:solidFill>
              <a:latin typeface="Roboto Light"/>
              <a:ea typeface="Roboto Light"/>
              <a:sym typeface="Roboto Light"/>
            </a:endParaRPr>
          </a:p>
          <a:p>
            <a:pPr marL="128588" indent="-128588" defTabSz="309563" eaLnBrk="1" fontAlgn="auto">
              <a:lnSpc>
                <a:spcPct val="120000"/>
              </a:lnSpc>
              <a:spcBef>
                <a:spcPts val="0"/>
              </a:spcBef>
              <a:spcAft>
                <a:spcPts val="0"/>
              </a:spcAft>
              <a:buFont typeface="Arial" panose="020B0604020202020204" pitchFamily="34" charset="0"/>
              <a:buChar char="•"/>
            </a:pPr>
            <a:endParaRPr lang="en-US" sz="938" kern="0" spc="28" dirty="0">
              <a:solidFill>
                <a:srgbClr val="000000"/>
              </a:solidFill>
              <a:latin typeface="Roboto Light"/>
              <a:ea typeface="Roboto Light"/>
              <a:sym typeface="Roboto Light"/>
            </a:endParaRPr>
          </a:p>
          <a:p>
            <a:pPr defTabSz="309563" eaLnBrk="1" fontAlgn="auto">
              <a:lnSpc>
                <a:spcPct val="120000"/>
              </a:lnSpc>
              <a:spcBef>
                <a:spcPts val="0"/>
              </a:spcBef>
              <a:spcAft>
                <a:spcPts val="0"/>
              </a:spcAft>
            </a:pPr>
            <a:r>
              <a:rPr lang="en-US" sz="938" b="1" kern="0" spc="28" dirty="0">
                <a:solidFill>
                  <a:srgbClr val="000000"/>
                </a:solidFill>
                <a:latin typeface="Roboto Light"/>
                <a:ea typeface="Roboto Light"/>
                <a:sym typeface="Roboto Light"/>
              </a:rPr>
              <a:t>Phone</a:t>
            </a:r>
          </a:p>
          <a:p>
            <a:pPr marL="128588" indent="-128588" defTabSz="309563" eaLnBrk="1" fontAlgn="auto">
              <a:lnSpc>
                <a:spcPct val="120000"/>
              </a:lnSpc>
              <a:spcBef>
                <a:spcPts val="0"/>
              </a:spcBef>
              <a:spcAft>
                <a:spcPts val="0"/>
              </a:spcAft>
              <a:buFont typeface="Arial" panose="020B0604020202020204" pitchFamily="34" charset="0"/>
              <a:buChar char="•"/>
            </a:pPr>
            <a:r>
              <a:rPr lang="en-US" sz="938" kern="0" spc="28" dirty="0">
                <a:solidFill>
                  <a:srgbClr val="000000"/>
                </a:solidFill>
                <a:latin typeface="Roboto Light"/>
                <a:ea typeface="Roboto Light"/>
                <a:sym typeface="Roboto Light"/>
              </a:rPr>
              <a:t>Residential &amp; Business</a:t>
            </a:r>
            <a:endParaRPr sz="938" kern="0" spc="28" dirty="0">
              <a:solidFill>
                <a:srgbClr val="000000"/>
              </a:solidFill>
              <a:latin typeface="Roboto Light"/>
              <a:ea typeface="Roboto Light"/>
              <a:sym typeface="Roboto Light"/>
            </a:endParaRPr>
          </a:p>
        </p:txBody>
      </p:sp>
      <p:pic>
        <p:nvPicPr>
          <p:cNvPr id="16" name="Content Placeholder 3" descr="Elevate_icons.png">
            <a:extLst>
              <a:ext uri="{FF2B5EF4-FFF2-40B4-BE49-F238E27FC236}">
                <a16:creationId xmlns:a16="http://schemas.microsoft.com/office/drawing/2014/main" id="{E2636268-2531-4F40-ABFE-7F7BCAB987EB}"/>
              </a:ext>
            </a:extLst>
          </p:cNvPr>
          <p:cNvPicPr>
            <a:picLocks noChangeAspect="1"/>
          </p:cNvPicPr>
          <p:nvPr/>
        </p:nvPicPr>
        <p:blipFill rotWithShape="1">
          <a:blip r:embed="rId4">
            <a:extLst>
              <a:ext uri="{28A0092B-C50C-407E-A947-70E740481C1C}">
                <a14:useLocalDpi xmlns:a14="http://schemas.microsoft.com/office/drawing/2010/main" val="0"/>
              </a:ext>
            </a:extLst>
          </a:blip>
          <a:srcRect l="-12508" t="2921" r="-13692" b="-500"/>
          <a:stretch/>
        </p:blipFill>
        <p:spPr>
          <a:xfrm>
            <a:off x="3459232" y="1947672"/>
            <a:ext cx="4544054" cy="2559633"/>
          </a:xfrm>
          <a:prstGeom prst="rect">
            <a:avLst/>
          </a:prstGeom>
          <a:solidFill>
            <a:schemeClr val="bg1"/>
          </a:solidFill>
        </p:spPr>
      </p:pic>
      <p:grpSp>
        <p:nvGrpSpPr>
          <p:cNvPr id="31" name="Group 30">
            <a:extLst>
              <a:ext uri="{FF2B5EF4-FFF2-40B4-BE49-F238E27FC236}">
                <a16:creationId xmlns:a16="http://schemas.microsoft.com/office/drawing/2014/main" id="{90336570-8AD7-584C-864D-12E6DF7F5B06}"/>
              </a:ext>
            </a:extLst>
          </p:cNvPr>
          <p:cNvGrpSpPr/>
          <p:nvPr/>
        </p:nvGrpSpPr>
        <p:grpSpPr>
          <a:xfrm>
            <a:off x="529570" y="3194730"/>
            <a:ext cx="426244" cy="428030"/>
            <a:chOff x="15530513" y="5480051"/>
            <a:chExt cx="1136650" cy="1141413"/>
          </a:xfrm>
          <a:solidFill>
            <a:schemeClr val="tx1"/>
          </a:solidFill>
        </p:grpSpPr>
        <p:sp>
          <p:nvSpPr>
            <p:cNvPr id="32" name="Freeform 5">
              <a:extLst>
                <a:ext uri="{FF2B5EF4-FFF2-40B4-BE49-F238E27FC236}">
                  <a16:creationId xmlns:a16="http://schemas.microsoft.com/office/drawing/2014/main" id="{09E1F8B0-0871-AF48-91A6-C1412AB464DD}"/>
                </a:ext>
              </a:extLst>
            </p:cNvPr>
            <p:cNvSpPr>
              <a:spLocks noEditPoints="1"/>
            </p:cNvSpPr>
            <p:nvPr/>
          </p:nvSpPr>
          <p:spPr bwMode="auto">
            <a:xfrm>
              <a:off x="15530513" y="5480051"/>
              <a:ext cx="1136650" cy="1141413"/>
            </a:xfrm>
            <a:custGeom>
              <a:avLst/>
              <a:gdLst>
                <a:gd name="T0" fmla="*/ 151 w 303"/>
                <a:gd name="T1" fmla="*/ 303 h 303"/>
                <a:gd name="T2" fmla="*/ 0 w 303"/>
                <a:gd name="T3" fmla="*/ 152 h 303"/>
                <a:gd name="T4" fmla="*/ 151 w 303"/>
                <a:gd name="T5" fmla="*/ 0 h 303"/>
                <a:gd name="T6" fmla="*/ 303 w 303"/>
                <a:gd name="T7" fmla="*/ 152 h 303"/>
                <a:gd name="T8" fmla="*/ 151 w 303"/>
                <a:gd name="T9" fmla="*/ 303 h 303"/>
                <a:gd name="T10" fmla="*/ 151 w 303"/>
                <a:gd name="T11" fmla="*/ 20 h 303"/>
                <a:gd name="T12" fmla="*/ 20 w 303"/>
                <a:gd name="T13" fmla="*/ 152 h 303"/>
                <a:gd name="T14" fmla="*/ 151 w 303"/>
                <a:gd name="T15" fmla="*/ 283 h 303"/>
                <a:gd name="T16" fmla="*/ 283 w 303"/>
                <a:gd name="T17" fmla="*/ 152 h 303"/>
                <a:gd name="T18" fmla="*/ 151 w 303"/>
                <a:gd name="T19" fmla="*/ 2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3" h="303">
                  <a:moveTo>
                    <a:pt x="151" y="303"/>
                  </a:moveTo>
                  <a:cubicBezTo>
                    <a:pt x="68" y="303"/>
                    <a:pt x="0" y="235"/>
                    <a:pt x="0" y="152"/>
                  </a:cubicBezTo>
                  <a:cubicBezTo>
                    <a:pt x="0" y="68"/>
                    <a:pt x="68" y="0"/>
                    <a:pt x="151" y="0"/>
                  </a:cubicBezTo>
                  <a:cubicBezTo>
                    <a:pt x="235" y="0"/>
                    <a:pt x="303" y="68"/>
                    <a:pt x="303" y="152"/>
                  </a:cubicBezTo>
                  <a:cubicBezTo>
                    <a:pt x="303" y="235"/>
                    <a:pt x="235" y="303"/>
                    <a:pt x="151" y="303"/>
                  </a:cubicBezTo>
                  <a:close/>
                  <a:moveTo>
                    <a:pt x="151" y="20"/>
                  </a:moveTo>
                  <a:cubicBezTo>
                    <a:pt x="79" y="20"/>
                    <a:pt x="20" y="79"/>
                    <a:pt x="20" y="152"/>
                  </a:cubicBezTo>
                  <a:cubicBezTo>
                    <a:pt x="20" y="224"/>
                    <a:pt x="79" y="283"/>
                    <a:pt x="151" y="283"/>
                  </a:cubicBezTo>
                  <a:cubicBezTo>
                    <a:pt x="224" y="283"/>
                    <a:pt x="283" y="224"/>
                    <a:pt x="283" y="152"/>
                  </a:cubicBezTo>
                  <a:cubicBezTo>
                    <a:pt x="283" y="79"/>
                    <a:pt x="224" y="20"/>
                    <a:pt x="151"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33" name="Freeform 6">
              <a:extLst>
                <a:ext uri="{FF2B5EF4-FFF2-40B4-BE49-F238E27FC236}">
                  <a16:creationId xmlns:a16="http://schemas.microsoft.com/office/drawing/2014/main" id="{41FFE890-4992-744F-915E-275D18721752}"/>
                </a:ext>
              </a:extLst>
            </p:cNvPr>
            <p:cNvSpPr>
              <a:spLocks noEditPoints="1"/>
            </p:cNvSpPr>
            <p:nvPr/>
          </p:nvSpPr>
          <p:spPr bwMode="auto">
            <a:xfrm>
              <a:off x="15860713" y="5757863"/>
              <a:ext cx="563563" cy="584200"/>
            </a:xfrm>
            <a:custGeom>
              <a:avLst/>
              <a:gdLst>
                <a:gd name="T0" fmla="*/ 19 w 150"/>
                <a:gd name="T1" fmla="*/ 155 h 155"/>
                <a:gd name="T2" fmla="*/ 9 w 150"/>
                <a:gd name="T3" fmla="*/ 152 h 155"/>
                <a:gd name="T4" fmla="*/ 0 w 150"/>
                <a:gd name="T5" fmla="*/ 136 h 155"/>
                <a:gd name="T6" fmla="*/ 0 w 150"/>
                <a:gd name="T7" fmla="*/ 20 h 155"/>
                <a:gd name="T8" fmla="*/ 9 w 150"/>
                <a:gd name="T9" fmla="*/ 4 h 155"/>
                <a:gd name="T10" fmla="*/ 28 w 150"/>
                <a:gd name="T11" fmla="*/ 3 h 155"/>
                <a:gd name="T12" fmla="*/ 139 w 150"/>
                <a:gd name="T13" fmla="*/ 61 h 155"/>
                <a:gd name="T14" fmla="*/ 150 w 150"/>
                <a:gd name="T15" fmla="*/ 78 h 155"/>
                <a:gd name="T16" fmla="*/ 139 w 150"/>
                <a:gd name="T17" fmla="*/ 95 h 155"/>
                <a:gd name="T18" fmla="*/ 28 w 150"/>
                <a:gd name="T19" fmla="*/ 152 h 155"/>
                <a:gd name="T20" fmla="*/ 19 w 150"/>
                <a:gd name="T21" fmla="*/ 155 h 155"/>
                <a:gd name="T22" fmla="*/ 20 w 150"/>
                <a:gd name="T23" fmla="*/ 22 h 155"/>
                <a:gd name="T24" fmla="*/ 20 w 150"/>
                <a:gd name="T25" fmla="*/ 134 h 155"/>
                <a:gd name="T26" fmla="*/ 128 w 150"/>
                <a:gd name="T27" fmla="*/ 78 h 155"/>
                <a:gd name="T28" fmla="*/ 20 w 150"/>
                <a:gd name="T29" fmla="*/ 22 h 155"/>
                <a:gd name="T30" fmla="*/ 130 w 150"/>
                <a:gd name="T31" fmla="*/ 79 h 155"/>
                <a:gd name="T32" fmla="*/ 130 w 150"/>
                <a:gd name="T33" fmla="*/ 79 h 155"/>
                <a:gd name="T34" fmla="*/ 19 w 150"/>
                <a:gd name="T35" fmla="*/ 21 h 155"/>
                <a:gd name="T36" fmla="*/ 19 w 150"/>
                <a:gd name="T37" fmla="*/ 21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0" h="155">
                  <a:moveTo>
                    <a:pt x="19" y="155"/>
                  </a:moveTo>
                  <a:cubicBezTo>
                    <a:pt x="16" y="155"/>
                    <a:pt x="12" y="154"/>
                    <a:pt x="9" y="152"/>
                  </a:cubicBezTo>
                  <a:cubicBezTo>
                    <a:pt x="4" y="148"/>
                    <a:pt x="0" y="142"/>
                    <a:pt x="0" y="136"/>
                  </a:cubicBezTo>
                  <a:cubicBezTo>
                    <a:pt x="0" y="20"/>
                    <a:pt x="0" y="20"/>
                    <a:pt x="0" y="20"/>
                  </a:cubicBezTo>
                  <a:cubicBezTo>
                    <a:pt x="0" y="13"/>
                    <a:pt x="4" y="7"/>
                    <a:pt x="9" y="4"/>
                  </a:cubicBezTo>
                  <a:cubicBezTo>
                    <a:pt x="15" y="0"/>
                    <a:pt x="22" y="0"/>
                    <a:pt x="28" y="3"/>
                  </a:cubicBezTo>
                  <a:cubicBezTo>
                    <a:pt x="139" y="61"/>
                    <a:pt x="139" y="61"/>
                    <a:pt x="139" y="61"/>
                  </a:cubicBezTo>
                  <a:cubicBezTo>
                    <a:pt x="146" y="64"/>
                    <a:pt x="150" y="71"/>
                    <a:pt x="150" y="78"/>
                  </a:cubicBezTo>
                  <a:cubicBezTo>
                    <a:pt x="150" y="85"/>
                    <a:pt x="146" y="91"/>
                    <a:pt x="139" y="95"/>
                  </a:cubicBezTo>
                  <a:cubicBezTo>
                    <a:pt x="28" y="152"/>
                    <a:pt x="28" y="152"/>
                    <a:pt x="28" y="152"/>
                  </a:cubicBezTo>
                  <a:cubicBezTo>
                    <a:pt x="25" y="154"/>
                    <a:pt x="22" y="155"/>
                    <a:pt x="19" y="155"/>
                  </a:cubicBezTo>
                  <a:close/>
                  <a:moveTo>
                    <a:pt x="20" y="22"/>
                  </a:moveTo>
                  <a:cubicBezTo>
                    <a:pt x="20" y="134"/>
                    <a:pt x="20" y="134"/>
                    <a:pt x="20" y="134"/>
                  </a:cubicBezTo>
                  <a:cubicBezTo>
                    <a:pt x="128" y="78"/>
                    <a:pt x="128" y="78"/>
                    <a:pt x="128" y="78"/>
                  </a:cubicBezTo>
                  <a:lnTo>
                    <a:pt x="20" y="22"/>
                  </a:lnTo>
                  <a:close/>
                  <a:moveTo>
                    <a:pt x="130" y="79"/>
                  </a:moveTo>
                  <a:cubicBezTo>
                    <a:pt x="130" y="79"/>
                    <a:pt x="130" y="79"/>
                    <a:pt x="130" y="79"/>
                  </a:cubicBezTo>
                  <a:close/>
                  <a:moveTo>
                    <a:pt x="19" y="21"/>
                  </a:moveTo>
                  <a:cubicBezTo>
                    <a:pt x="19" y="21"/>
                    <a:pt x="19" y="21"/>
                    <a:pt x="19"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grpSp>
      <p:grpSp>
        <p:nvGrpSpPr>
          <p:cNvPr id="34" name="Group 33">
            <a:extLst>
              <a:ext uri="{FF2B5EF4-FFF2-40B4-BE49-F238E27FC236}">
                <a16:creationId xmlns:a16="http://schemas.microsoft.com/office/drawing/2014/main" id="{F642B2F3-FE35-AC4C-B7D1-36333A2D370A}"/>
              </a:ext>
            </a:extLst>
          </p:cNvPr>
          <p:cNvGrpSpPr/>
          <p:nvPr/>
        </p:nvGrpSpPr>
        <p:grpSpPr>
          <a:xfrm>
            <a:off x="493506" y="2542331"/>
            <a:ext cx="494213" cy="379325"/>
            <a:chOff x="7783513" y="7137401"/>
            <a:chExt cx="1584325" cy="1216025"/>
          </a:xfrm>
          <a:solidFill>
            <a:schemeClr val="tx1"/>
          </a:solidFill>
        </p:grpSpPr>
        <p:sp>
          <p:nvSpPr>
            <p:cNvPr id="35" name="Freeform 16">
              <a:extLst>
                <a:ext uri="{FF2B5EF4-FFF2-40B4-BE49-F238E27FC236}">
                  <a16:creationId xmlns:a16="http://schemas.microsoft.com/office/drawing/2014/main" id="{36CE268E-BA82-6C44-8E36-93F9FAD01538}"/>
                </a:ext>
              </a:extLst>
            </p:cNvPr>
            <p:cNvSpPr>
              <a:spLocks noEditPoints="1"/>
            </p:cNvSpPr>
            <p:nvPr/>
          </p:nvSpPr>
          <p:spPr bwMode="auto">
            <a:xfrm>
              <a:off x="7783513" y="8123238"/>
              <a:ext cx="1584325" cy="230188"/>
            </a:xfrm>
            <a:custGeom>
              <a:avLst/>
              <a:gdLst>
                <a:gd name="T0" fmla="*/ 413 w 422"/>
                <a:gd name="T1" fmla="*/ 0 h 61"/>
                <a:gd name="T2" fmla="*/ 246 w 422"/>
                <a:gd name="T3" fmla="*/ 0 h 61"/>
                <a:gd name="T4" fmla="*/ 237 w 422"/>
                <a:gd name="T5" fmla="*/ 8 h 61"/>
                <a:gd name="T6" fmla="*/ 237 w 422"/>
                <a:gd name="T7" fmla="*/ 16 h 61"/>
                <a:gd name="T8" fmla="*/ 185 w 422"/>
                <a:gd name="T9" fmla="*/ 16 h 61"/>
                <a:gd name="T10" fmla="*/ 185 w 422"/>
                <a:gd name="T11" fmla="*/ 8 h 61"/>
                <a:gd name="T12" fmla="*/ 176 w 422"/>
                <a:gd name="T13" fmla="*/ 0 h 61"/>
                <a:gd name="T14" fmla="*/ 9 w 422"/>
                <a:gd name="T15" fmla="*/ 0 h 61"/>
                <a:gd name="T16" fmla="*/ 0 w 422"/>
                <a:gd name="T17" fmla="*/ 8 h 61"/>
                <a:gd name="T18" fmla="*/ 0 w 422"/>
                <a:gd name="T19" fmla="*/ 24 h 61"/>
                <a:gd name="T20" fmla="*/ 38 w 422"/>
                <a:gd name="T21" fmla="*/ 61 h 61"/>
                <a:gd name="T22" fmla="*/ 384 w 422"/>
                <a:gd name="T23" fmla="*/ 61 h 61"/>
                <a:gd name="T24" fmla="*/ 422 w 422"/>
                <a:gd name="T25" fmla="*/ 24 h 61"/>
                <a:gd name="T26" fmla="*/ 422 w 422"/>
                <a:gd name="T27" fmla="*/ 8 h 61"/>
                <a:gd name="T28" fmla="*/ 413 w 422"/>
                <a:gd name="T29" fmla="*/ 0 h 61"/>
                <a:gd name="T30" fmla="*/ 404 w 422"/>
                <a:gd name="T31" fmla="*/ 24 h 61"/>
                <a:gd name="T32" fmla="*/ 384 w 422"/>
                <a:gd name="T33" fmla="*/ 44 h 61"/>
                <a:gd name="T34" fmla="*/ 38 w 422"/>
                <a:gd name="T35" fmla="*/ 44 h 61"/>
                <a:gd name="T36" fmla="*/ 18 w 422"/>
                <a:gd name="T37" fmla="*/ 24 h 61"/>
                <a:gd name="T38" fmla="*/ 18 w 422"/>
                <a:gd name="T39" fmla="*/ 17 h 61"/>
                <a:gd name="T40" fmla="*/ 167 w 422"/>
                <a:gd name="T41" fmla="*/ 17 h 61"/>
                <a:gd name="T42" fmla="*/ 167 w 422"/>
                <a:gd name="T43" fmla="*/ 25 h 61"/>
                <a:gd name="T44" fmla="*/ 176 w 422"/>
                <a:gd name="T45" fmla="*/ 33 h 61"/>
                <a:gd name="T46" fmla="*/ 246 w 422"/>
                <a:gd name="T47" fmla="*/ 33 h 61"/>
                <a:gd name="T48" fmla="*/ 255 w 422"/>
                <a:gd name="T49" fmla="*/ 25 h 61"/>
                <a:gd name="T50" fmla="*/ 255 w 422"/>
                <a:gd name="T51" fmla="*/ 17 h 61"/>
                <a:gd name="T52" fmla="*/ 404 w 422"/>
                <a:gd name="T53" fmla="*/ 17 h 61"/>
                <a:gd name="T54" fmla="*/ 404 w 422"/>
                <a:gd name="T55" fmla="*/ 2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2" h="61">
                  <a:moveTo>
                    <a:pt x="413" y="0"/>
                  </a:moveTo>
                  <a:cubicBezTo>
                    <a:pt x="246" y="0"/>
                    <a:pt x="246" y="0"/>
                    <a:pt x="246" y="0"/>
                  </a:cubicBezTo>
                  <a:cubicBezTo>
                    <a:pt x="241" y="0"/>
                    <a:pt x="237" y="4"/>
                    <a:pt x="237" y="8"/>
                  </a:cubicBezTo>
                  <a:cubicBezTo>
                    <a:pt x="237" y="16"/>
                    <a:pt x="237" y="16"/>
                    <a:pt x="237" y="16"/>
                  </a:cubicBezTo>
                  <a:cubicBezTo>
                    <a:pt x="185" y="16"/>
                    <a:pt x="185" y="16"/>
                    <a:pt x="185" y="16"/>
                  </a:cubicBezTo>
                  <a:cubicBezTo>
                    <a:pt x="185" y="8"/>
                    <a:pt x="185" y="8"/>
                    <a:pt x="185" y="8"/>
                  </a:cubicBezTo>
                  <a:cubicBezTo>
                    <a:pt x="185" y="4"/>
                    <a:pt x="181" y="0"/>
                    <a:pt x="176" y="0"/>
                  </a:cubicBezTo>
                  <a:cubicBezTo>
                    <a:pt x="9" y="0"/>
                    <a:pt x="9" y="0"/>
                    <a:pt x="9" y="0"/>
                  </a:cubicBezTo>
                  <a:cubicBezTo>
                    <a:pt x="4" y="0"/>
                    <a:pt x="0" y="4"/>
                    <a:pt x="0" y="8"/>
                  </a:cubicBezTo>
                  <a:cubicBezTo>
                    <a:pt x="0" y="24"/>
                    <a:pt x="0" y="24"/>
                    <a:pt x="0" y="24"/>
                  </a:cubicBezTo>
                  <a:cubicBezTo>
                    <a:pt x="0" y="45"/>
                    <a:pt x="17" y="61"/>
                    <a:pt x="38" y="61"/>
                  </a:cubicBezTo>
                  <a:cubicBezTo>
                    <a:pt x="384" y="61"/>
                    <a:pt x="384" y="61"/>
                    <a:pt x="384" y="61"/>
                  </a:cubicBezTo>
                  <a:cubicBezTo>
                    <a:pt x="405" y="61"/>
                    <a:pt x="422" y="45"/>
                    <a:pt x="422" y="24"/>
                  </a:cubicBezTo>
                  <a:cubicBezTo>
                    <a:pt x="422" y="8"/>
                    <a:pt x="422" y="8"/>
                    <a:pt x="422" y="8"/>
                  </a:cubicBezTo>
                  <a:cubicBezTo>
                    <a:pt x="422" y="4"/>
                    <a:pt x="418" y="0"/>
                    <a:pt x="413" y="0"/>
                  </a:cubicBezTo>
                  <a:close/>
                  <a:moveTo>
                    <a:pt x="404" y="24"/>
                  </a:moveTo>
                  <a:cubicBezTo>
                    <a:pt x="404" y="35"/>
                    <a:pt x="395" y="44"/>
                    <a:pt x="384" y="44"/>
                  </a:cubicBezTo>
                  <a:cubicBezTo>
                    <a:pt x="38" y="44"/>
                    <a:pt x="38" y="44"/>
                    <a:pt x="38" y="44"/>
                  </a:cubicBezTo>
                  <a:cubicBezTo>
                    <a:pt x="27" y="44"/>
                    <a:pt x="18" y="35"/>
                    <a:pt x="18" y="24"/>
                  </a:cubicBezTo>
                  <a:cubicBezTo>
                    <a:pt x="18" y="17"/>
                    <a:pt x="18" y="17"/>
                    <a:pt x="18" y="17"/>
                  </a:cubicBezTo>
                  <a:cubicBezTo>
                    <a:pt x="167" y="17"/>
                    <a:pt x="167" y="17"/>
                    <a:pt x="167" y="17"/>
                  </a:cubicBezTo>
                  <a:cubicBezTo>
                    <a:pt x="167" y="25"/>
                    <a:pt x="167" y="25"/>
                    <a:pt x="167" y="25"/>
                  </a:cubicBezTo>
                  <a:cubicBezTo>
                    <a:pt x="167" y="29"/>
                    <a:pt x="171" y="33"/>
                    <a:pt x="176" y="33"/>
                  </a:cubicBezTo>
                  <a:cubicBezTo>
                    <a:pt x="246" y="33"/>
                    <a:pt x="246" y="33"/>
                    <a:pt x="246" y="33"/>
                  </a:cubicBezTo>
                  <a:cubicBezTo>
                    <a:pt x="251" y="33"/>
                    <a:pt x="255" y="29"/>
                    <a:pt x="255" y="25"/>
                  </a:cubicBezTo>
                  <a:cubicBezTo>
                    <a:pt x="255" y="17"/>
                    <a:pt x="255" y="17"/>
                    <a:pt x="255" y="17"/>
                  </a:cubicBezTo>
                  <a:cubicBezTo>
                    <a:pt x="404" y="17"/>
                    <a:pt x="404" y="17"/>
                    <a:pt x="404" y="17"/>
                  </a:cubicBezTo>
                  <a:lnTo>
                    <a:pt x="40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36" name="Freeform 17">
              <a:extLst>
                <a:ext uri="{FF2B5EF4-FFF2-40B4-BE49-F238E27FC236}">
                  <a16:creationId xmlns:a16="http://schemas.microsoft.com/office/drawing/2014/main" id="{17FAD78F-6D27-5244-912D-DC661A247591}"/>
                </a:ext>
              </a:extLst>
            </p:cNvPr>
            <p:cNvSpPr>
              <a:spLocks noEditPoints="1"/>
            </p:cNvSpPr>
            <p:nvPr/>
          </p:nvSpPr>
          <p:spPr bwMode="auto">
            <a:xfrm>
              <a:off x="7874001" y="7137401"/>
              <a:ext cx="1404938" cy="911225"/>
            </a:xfrm>
            <a:custGeom>
              <a:avLst/>
              <a:gdLst>
                <a:gd name="T0" fmla="*/ 18 w 374"/>
                <a:gd name="T1" fmla="*/ 56 h 242"/>
                <a:gd name="T2" fmla="*/ 357 w 374"/>
                <a:gd name="T3" fmla="*/ 56 h 242"/>
                <a:gd name="T4" fmla="*/ 357 w 374"/>
                <a:gd name="T5" fmla="*/ 242 h 242"/>
                <a:gd name="T6" fmla="*/ 374 w 374"/>
                <a:gd name="T7" fmla="*/ 242 h 242"/>
                <a:gd name="T8" fmla="*/ 374 w 374"/>
                <a:gd name="T9" fmla="*/ 33 h 242"/>
                <a:gd name="T10" fmla="*/ 342 w 374"/>
                <a:gd name="T11" fmla="*/ 0 h 242"/>
                <a:gd name="T12" fmla="*/ 33 w 374"/>
                <a:gd name="T13" fmla="*/ 0 h 242"/>
                <a:gd name="T14" fmla="*/ 0 w 374"/>
                <a:gd name="T15" fmla="*/ 33 h 242"/>
                <a:gd name="T16" fmla="*/ 0 w 374"/>
                <a:gd name="T17" fmla="*/ 242 h 242"/>
                <a:gd name="T18" fmla="*/ 18 w 374"/>
                <a:gd name="T19" fmla="*/ 242 h 242"/>
                <a:gd name="T20" fmla="*/ 18 w 374"/>
                <a:gd name="T21" fmla="*/ 56 h 242"/>
                <a:gd name="T22" fmla="*/ 33 w 374"/>
                <a:gd name="T23" fmla="*/ 18 h 242"/>
                <a:gd name="T24" fmla="*/ 342 w 374"/>
                <a:gd name="T25" fmla="*/ 18 h 242"/>
                <a:gd name="T26" fmla="*/ 357 w 374"/>
                <a:gd name="T27" fmla="*/ 33 h 242"/>
                <a:gd name="T28" fmla="*/ 357 w 374"/>
                <a:gd name="T29" fmla="*/ 39 h 242"/>
                <a:gd name="T30" fmla="*/ 18 w 374"/>
                <a:gd name="T31" fmla="*/ 39 h 242"/>
                <a:gd name="T32" fmla="*/ 18 w 374"/>
                <a:gd name="T33" fmla="*/ 33 h 242"/>
                <a:gd name="T34" fmla="*/ 33 w 374"/>
                <a:gd name="T35" fmla="*/ 18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4" h="242">
                  <a:moveTo>
                    <a:pt x="18" y="56"/>
                  </a:moveTo>
                  <a:cubicBezTo>
                    <a:pt x="357" y="56"/>
                    <a:pt x="357" y="56"/>
                    <a:pt x="357" y="56"/>
                  </a:cubicBezTo>
                  <a:cubicBezTo>
                    <a:pt x="357" y="242"/>
                    <a:pt x="357" y="242"/>
                    <a:pt x="357" y="242"/>
                  </a:cubicBezTo>
                  <a:cubicBezTo>
                    <a:pt x="374" y="242"/>
                    <a:pt x="374" y="242"/>
                    <a:pt x="374" y="242"/>
                  </a:cubicBezTo>
                  <a:cubicBezTo>
                    <a:pt x="374" y="33"/>
                    <a:pt x="374" y="33"/>
                    <a:pt x="374" y="33"/>
                  </a:cubicBezTo>
                  <a:cubicBezTo>
                    <a:pt x="374" y="15"/>
                    <a:pt x="360" y="0"/>
                    <a:pt x="342" y="0"/>
                  </a:cubicBezTo>
                  <a:cubicBezTo>
                    <a:pt x="33" y="0"/>
                    <a:pt x="33" y="0"/>
                    <a:pt x="33" y="0"/>
                  </a:cubicBezTo>
                  <a:cubicBezTo>
                    <a:pt x="15" y="0"/>
                    <a:pt x="0" y="15"/>
                    <a:pt x="0" y="33"/>
                  </a:cubicBezTo>
                  <a:cubicBezTo>
                    <a:pt x="0" y="242"/>
                    <a:pt x="0" y="242"/>
                    <a:pt x="0" y="242"/>
                  </a:cubicBezTo>
                  <a:cubicBezTo>
                    <a:pt x="18" y="242"/>
                    <a:pt x="18" y="242"/>
                    <a:pt x="18" y="242"/>
                  </a:cubicBezTo>
                  <a:lnTo>
                    <a:pt x="18" y="56"/>
                  </a:lnTo>
                  <a:close/>
                  <a:moveTo>
                    <a:pt x="33" y="18"/>
                  </a:moveTo>
                  <a:cubicBezTo>
                    <a:pt x="342" y="18"/>
                    <a:pt x="342" y="18"/>
                    <a:pt x="342" y="18"/>
                  </a:cubicBezTo>
                  <a:cubicBezTo>
                    <a:pt x="350" y="18"/>
                    <a:pt x="357" y="25"/>
                    <a:pt x="357" y="33"/>
                  </a:cubicBezTo>
                  <a:cubicBezTo>
                    <a:pt x="357" y="39"/>
                    <a:pt x="357" y="39"/>
                    <a:pt x="357" y="39"/>
                  </a:cubicBezTo>
                  <a:cubicBezTo>
                    <a:pt x="18" y="39"/>
                    <a:pt x="18" y="39"/>
                    <a:pt x="18" y="39"/>
                  </a:cubicBezTo>
                  <a:cubicBezTo>
                    <a:pt x="18" y="33"/>
                    <a:pt x="18" y="33"/>
                    <a:pt x="18" y="33"/>
                  </a:cubicBezTo>
                  <a:cubicBezTo>
                    <a:pt x="18" y="25"/>
                    <a:pt x="24" y="18"/>
                    <a:pt x="33"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37" name="Freeform 18">
              <a:extLst>
                <a:ext uri="{FF2B5EF4-FFF2-40B4-BE49-F238E27FC236}">
                  <a16:creationId xmlns:a16="http://schemas.microsoft.com/office/drawing/2014/main" id="{E066FA15-A01C-F542-8DEB-50D3C2E808B9}"/>
                </a:ext>
              </a:extLst>
            </p:cNvPr>
            <p:cNvSpPr>
              <a:spLocks/>
            </p:cNvSpPr>
            <p:nvPr/>
          </p:nvSpPr>
          <p:spPr bwMode="auto">
            <a:xfrm>
              <a:off x="8231188" y="7535863"/>
              <a:ext cx="649288" cy="161925"/>
            </a:xfrm>
            <a:custGeom>
              <a:avLst/>
              <a:gdLst>
                <a:gd name="T0" fmla="*/ 173 w 173"/>
                <a:gd name="T1" fmla="*/ 29 h 43"/>
                <a:gd name="T2" fmla="*/ 86 w 173"/>
                <a:gd name="T3" fmla="*/ 0 h 43"/>
                <a:gd name="T4" fmla="*/ 0 w 173"/>
                <a:gd name="T5" fmla="*/ 29 h 43"/>
                <a:gd name="T6" fmla="*/ 10 w 173"/>
                <a:gd name="T7" fmla="*/ 43 h 43"/>
                <a:gd name="T8" fmla="*/ 86 w 173"/>
                <a:gd name="T9" fmla="*/ 17 h 43"/>
                <a:gd name="T10" fmla="*/ 163 w 173"/>
                <a:gd name="T11" fmla="*/ 43 h 43"/>
                <a:gd name="T12" fmla="*/ 173 w 173"/>
                <a:gd name="T13" fmla="*/ 29 h 43"/>
              </a:gdLst>
              <a:ahLst/>
              <a:cxnLst>
                <a:cxn ang="0">
                  <a:pos x="T0" y="T1"/>
                </a:cxn>
                <a:cxn ang="0">
                  <a:pos x="T2" y="T3"/>
                </a:cxn>
                <a:cxn ang="0">
                  <a:pos x="T4" y="T5"/>
                </a:cxn>
                <a:cxn ang="0">
                  <a:pos x="T6" y="T7"/>
                </a:cxn>
                <a:cxn ang="0">
                  <a:pos x="T8" y="T9"/>
                </a:cxn>
                <a:cxn ang="0">
                  <a:pos x="T10" y="T11"/>
                </a:cxn>
                <a:cxn ang="0">
                  <a:pos x="T12" y="T13"/>
                </a:cxn>
              </a:cxnLst>
              <a:rect l="0" t="0" r="r" b="b"/>
              <a:pathLst>
                <a:path w="173" h="43">
                  <a:moveTo>
                    <a:pt x="173" y="29"/>
                  </a:moveTo>
                  <a:cubicBezTo>
                    <a:pt x="148" y="10"/>
                    <a:pt x="118" y="0"/>
                    <a:pt x="86" y="0"/>
                  </a:cubicBezTo>
                  <a:cubicBezTo>
                    <a:pt x="55" y="0"/>
                    <a:pt x="25" y="10"/>
                    <a:pt x="0" y="29"/>
                  </a:cubicBezTo>
                  <a:cubicBezTo>
                    <a:pt x="10" y="43"/>
                    <a:pt x="10" y="43"/>
                    <a:pt x="10" y="43"/>
                  </a:cubicBezTo>
                  <a:cubicBezTo>
                    <a:pt x="32" y="26"/>
                    <a:pt x="59" y="17"/>
                    <a:pt x="86" y="17"/>
                  </a:cubicBezTo>
                  <a:cubicBezTo>
                    <a:pt x="114" y="17"/>
                    <a:pt x="140" y="26"/>
                    <a:pt x="163" y="43"/>
                  </a:cubicBezTo>
                  <a:lnTo>
                    <a:pt x="173"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38" name="Freeform 19">
              <a:extLst>
                <a:ext uri="{FF2B5EF4-FFF2-40B4-BE49-F238E27FC236}">
                  <a16:creationId xmlns:a16="http://schemas.microsoft.com/office/drawing/2014/main" id="{E8786CFF-4440-8F4B-ACCF-373AAEF9378B}"/>
                </a:ext>
              </a:extLst>
            </p:cNvPr>
            <p:cNvSpPr>
              <a:spLocks/>
            </p:cNvSpPr>
            <p:nvPr/>
          </p:nvSpPr>
          <p:spPr bwMode="auto">
            <a:xfrm>
              <a:off x="8316913" y="7678738"/>
              <a:ext cx="476250" cy="134938"/>
            </a:xfrm>
            <a:custGeom>
              <a:avLst/>
              <a:gdLst>
                <a:gd name="T0" fmla="*/ 127 w 127"/>
                <a:gd name="T1" fmla="*/ 22 h 36"/>
                <a:gd name="T2" fmla="*/ 63 w 127"/>
                <a:gd name="T3" fmla="*/ 0 h 36"/>
                <a:gd name="T4" fmla="*/ 0 w 127"/>
                <a:gd name="T5" fmla="*/ 21 h 36"/>
                <a:gd name="T6" fmla="*/ 10 w 127"/>
                <a:gd name="T7" fmla="*/ 36 h 36"/>
                <a:gd name="T8" fmla="*/ 63 w 127"/>
                <a:gd name="T9" fmla="*/ 18 h 36"/>
                <a:gd name="T10" fmla="*/ 117 w 127"/>
                <a:gd name="T11" fmla="*/ 36 h 36"/>
                <a:gd name="T12" fmla="*/ 127 w 127"/>
                <a:gd name="T13" fmla="*/ 22 h 36"/>
              </a:gdLst>
              <a:ahLst/>
              <a:cxnLst>
                <a:cxn ang="0">
                  <a:pos x="T0" y="T1"/>
                </a:cxn>
                <a:cxn ang="0">
                  <a:pos x="T2" y="T3"/>
                </a:cxn>
                <a:cxn ang="0">
                  <a:pos x="T4" y="T5"/>
                </a:cxn>
                <a:cxn ang="0">
                  <a:pos x="T6" y="T7"/>
                </a:cxn>
                <a:cxn ang="0">
                  <a:pos x="T8" y="T9"/>
                </a:cxn>
                <a:cxn ang="0">
                  <a:pos x="T10" y="T11"/>
                </a:cxn>
                <a:cxn ang="0">
                  <a:pos x="T12" y="T13"/>
                </a:cxn>
              </a:cxnLst>
              <a:rect l="0" t="0" r="r" b="b"/>
              <a:pathLst>
                <a:path w="127" h="36">
                  <a:moveTo>
                    <a:pt x="127" y="22"/>
                  </a:moveTo>
                  <a:cubicBezTo>
                    <a:pt x="109" y="8"/>
                    <a:pt x="87" y="0"/>
                    <a:pt x="63" y="0"/>
                  </a:cubicBezTo>
                  <a:cubicBezTo>
                    <a:pt x="40" y="0"/>
                    <a:pt x="18" y="8"/>
                    <a:pt x="0" y="21"/>
                  </a:cubicBezTo>
                  <a:cubicBezTo>
                    <a:pt x="10" y="36"/>
                    <a:pt x="10" y="36"/>
                    <a:pt x="10" y="36"/>
                  </a:cubicBezTo>
                  <a:cubicBezTo>
                    <a:pt x="25" y="24"/>
                    <a:pt x="44" y="18"/>
                    <a:pt x="63" y="18"/>
                  </a:cubicBezTo>
                  <a:cubicBezTo>
                    <a:pt x="83" y="18"/>
                    <a:pt x="101" y="24"/>
                    <a:pt x="117" y="36"/>
                  </a:cubicBezTo>
                  <a:lnTo>
                    <a:pt x="127"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39" name="Freeform 20">
              <a:extLst>
                <a:ext uri="{FF2B5EF4-FFF2-40B4-BE49-F238E27FC236}">
                  <a16:creationId xmlns:a16="http://schemas.microsoft.com/office/drawing/2014/main" id="{6AE8A49D-8F16-F24B-9168-CCC7FEE99806}"/>
                </a:ext>
              </a:extLst>
            </p:cNvPr>
            <p:cNvSpPr>
              <a:spLocks/>
            </p:cNvSpPr>
            <p:nvPr/>
          </p:nvSpPr>
          <p:spPr bwMode="auto">
            <a:xfrm>
              <a:off x="8399463" y="7826376"/>
              <a:ext cx="307975" cy="104775"/>
            </a:xfrm>
            <a:custGeom>
              <a:avLst/>
              <a:gdLst>
                <a:gd name="T0" fmla="*/ 11 w 82"/>
                <a:gd name="T1" fmla="*/ 28 h 28"/>
                <a:gd name="T2" fmla="*/ 72 w 82"/>
                <a:gd name="T3" fmla="*/ 28 h 28"/>
                <a:gd name="T4" fmla="*/ 82 w 82"/>
                <a:gd name="T5" fmla="*/ 13 h 28"/>
                <a:gd name="T6" fmla="*/ 41 w 82"/>
                <a:gd name="T7" fmla="*/ 0 h 28"/>
                <a:gd name="T8" fmla="*/ 0 w 82"/>
                <a:gd name="T9" fmla="*/ 13 h 28"/>
                <a:gd name="T10" fmla="*/ 11 w 82"/>
                <a:gd name="T11" fmla="*/ 28 h 28"/>
              </a:gdLst>
              <a:ahLst/>
              <a:cxnLst>
                <a:cxn ang="0">
                  <a:pos x="T0" y="T1"/>
                </a:cxn>
                <a:cxn ang="0">
                  <a:pos x="T2" y="T3"/>
                </a:cxn>
                <a:cxn ang="0">
                  <a:pos x="T4" y="T5"/>
                </a:cxn>
                <a:cxn ang="0">
                  <a:pos x="T6" y="T7"/>
                </a:cxn>
                <a:cxn ang="0">
                  <a:pos x="T8" y="T9"/>
                </a:cxn>
                <a:cxn ang="0">
                  <a:pos x="T10" y="T11"/>
                </a:cxn>
              </a:cxnLst>
              <a:rect l="0" t="0" r="r" b="b"/>
              <a:pathLst>
                <a:path w="82" h="28">
                  <a:moveTo>
                    <a:pt x="11" y="28"/>
                  </a:moveTo>
                  <a:cubicBezTo>
                    <a:pt x="29" y="14"/>
                    <a:pt x="54" y="14"/>
                    <a:pt x="72" y="28"/>
                  </a:cubicBezTo>
                  <a:cubicBezTo>
                    <a:pt x="82" y="13"/>
                    <a:pt x="82" y="13"/>
                    <a:pt x="82" y="13"/>
                  </a:cubicBezTo>
                  <a:cubicBezTo>
                    <a:pt x="70" y="5"/>
                    <a:pt x="56" y="0"/>
                    <a:pt x="41" y="0"/>
                  </a:cubicBezTo>
                  <a:cubicBezTo>
                    <a:pt x="26" y="0"/>
                    <a:pt x="12" y="5"/>
                    <a:pt x="0" y="13"/>
                  </a:cubicBezTo>
                  <a:lnTo>
                    <a:pt x="11"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grpSp>
      <p:grpSp>
        <p:nvGrpSpPr>
          <p:cNvPr id="40" name="Group 39">
            <a:extLst>
              <a:ext uri="{FF2B5EF4-FFF2-40B4-BE49-F238E27FC236}">
                <a16:creationId xmlns:a16="http://schemas.microsoft.com/office/drawing/2014/main" id="{6E002858-DBFF-774B-9DE3-4A154007D100}"/>
              </a:ext>
            </a:extLst>
          </p:cNvPr>
          <p:cNvGrpSpPr/>
          <p:nvPr/>
        </p:nvGrpSpPr>
        <p:grpSpPr>
          <a:xfrm>
            <a:off x="577479" y="3914811"/>
            <a:ext cx="378335" cy="393191"/>
            <a:chOff x="10385426" y="7170738"/>
            <a:chExt cx="1212850" cy="1260475"/>
          </a:xfrm>
          <a:solidFill>
            <a:schemeClr val="tx1"/>
          </a:solidFill>
        </p:grpSpPr>
        <p:sp>
          <p:nvSpPr>
            <p:cNvPr id="41" name="Freeform 21">
              <a:extLst>
                <a:ext uri="{FF2B5EF4-FFF2-40B4-BE49-F238E27FC236}">
                  <a16:creationId xmlns:a16="http://schemas.microsoft.com/office/drawing/2014/main" id="{ABC85EF2-E997-0C4A-BBA3-D2C44BD60B30}"/>
                </a:ext>
              </a:extLst>
            </p:cNvPr>
            <p:cNvSpPr>
              <a:spLocks noEditPoints="1"/>
            </p:cNvSpPr>
            <p:nvPr/>
          </p:nvSpPr>
          <p:spPr bwMode="auto">
            <a:xfrm>
              <a:off x="10385426" y="7170738"/>
              <a:ext cx="1157288" cy="1260475"/>
            </a:xfrm>
            <a:custGeom>
              <a:avLst/>
              <a:gdLst>
                <a:gd name="T0" fmla="*/ 308 w 308"/>
                <a:gd name="T1" fmla="*/ 268 h 335"/>
                <a:gd name="T2" fmla="*/ 302 w 308"/>
                <a:gd name="T3" fmla="*/ 258 h 335"/>
                <a:gd name="T4" fmla="*/ 246 w 308"/>
                <a:gd name="T5" fmla="*/ 196 h 335"/>
                <a:gd name="T6" fmla="*/ 244 w 308"/>
                <a:gd name="T7" fmla="*/ 194 h 335"/>
                <a:gd name="T8" fmla="*/ 236 w 308"/>
                <a:gd name="T9" fmla="*/ 191 h 335"/>
                <a:gd name="T10" fmla="*/ 222 w 308"/>
                <a:gd name="T11" fmla="*/ 196 h 335"/>
                <a:gd name="T12" fmla="*/ 191 w 308"/>
                <a:gd name="T13" fmla="*/ 216 h 335"/>
                <a:gd name="T14" fmla="*/ 190 w 308"/>
                <a:gd name="T15" fmla="*/ 217 h 335"/>
                <a:gd name="T16" fmla="*/ 183 w 308"/>
                <a:gd name="T17" fmla="*/ 215 h 335"/>
                <a:gd name="T18" fmla="*/ 147 w 308"/>
                <a:gd name="T19" fmla="*/ 184 h 335"/>
                <a:gd name="T20" fmla="*/ 137 w 308"/>
                <a:gd name="T21" fmla="*/ 172 h 335"/>
                <a:gd name="T22" fmla="*/ 113 w 308"/>
                <a:gd name="T23" fmla="*/ 133 h 335"/>
                <a:gd name="T24" fmla="*/ 112 w 308"/>
                <a:gd name="T25" fmla="*/ 125 h 335"/>
                <a:gd name="T26" fmla="*/ 112 w 308"/>
                <a:gd name="T27" fmla="*/ 124 h 335"/>
                <a:gd name="T28" fmla="*/ 138 w 308"/>
                <a:gd name="T29" fmla="*/ 96 h 335"/>
                <a:gd name="T30" fmla="*/ 143 w 308"/>
                <a:gd name="T31" fmla="*/ 75 h 335"/>
                <a:gd name="T32" fmla="*/ 141 w 308"/>
                <a:gd name="T33" fmla="*/ 73 h 335"/>
                <a:gd name="T34" fmla="*/ 89 w 308"/>
                <a:gd name="T35" fmla="*/ 8 h 335"/>
                <a:gd name="T36" fmla="*/ 77 w 308"/>
                <a:gd name="T37" fmla="*/ 0 h 335"/>
                <a:gd name="T38" fmla="*/ 66 w 308"/>
                <a:gd name="T39" fmla="*/ 3 h 335"/>
                <a:gd name="T40" fmla="*/ 49 w 308"/>
                <a:gd name="T41" fmla="*/ 12 h 335"/>
                <a:gd name="T42" fmla="*/ 18 w 308"/>
                <a:gd name="T43" fmla="*/ 30 h 335"/>
                <a:gd name="T44" fmla="*/ 5 w 308"/>
                <a:gd name="T45" fmla="*/ 76 h 335"/>
                <a:gd name="T46" fmla="*/ 87 w 308"/>
                <a:gd name="T47" fmla="*/ 222 h 335"/>
                <a:gd name="T48" fmla="*/ 90 w 308"/>
                <a:gd name="T49" fmla="*/ 226 h 335"/>
                <a:gd name="T50" fmla="*/ 222 w 308"/>
                <a:gd name="T51" fmla="*/ 330 h 335"/>
                <a:gd name="T52" fmla="*/ 240 w 308"/>
                <a:gd name="T53" fmla="*/ 334 h 335"/>
                <a:gd name="T54" fmla="*/ 269 w 308"/>
                <a:gd name="T55" fmla="*/ 324 h 335"/>
                <a:gd name="T56" fmla="*/ 291 w 308"/>
                <a:gd name="T57" fmla="*/ 297 h 335"/>
                <a:gd name="T58" fmla="*/ 304 w 308"/>
                <a:gd name="T59" fmla="*/ 281 h 335"/>
                <a:gd name="T60" fmla="*/ 308 w 308"/>
                <a:gd name="T61" fmla="*/ 268 h 335"/>
                <a:gd name="T62" fmla="*/ 276 w 308"/>
                <a:gd name="T63" fmla="*/ 286 h 335"/>
                <a:gd name="T64" fmla="*/ 256 w 308"/>
                <a:gd name="T65" fmla="*/ 312 h 335"/>
                <a:gd name="T66" fmla="*/ 242 w 308"/>
                <a:gd name="T67" fmla="*/ 315 h 335"/>
                <a:gd name="T68" fmla="*/ 228 w 308"/>
                <a:gd name="T69" fmla="*/ 312 h 335"/>
                <a:gd name="T70" fmla="*/ 104 w 308"/>
                <a:gd name="T71" fmla="*/ 214 h 335"/>
                <a:gd name="T72" fmla="*/ 101 w 308"/>
                <a:gd name="T73" fmla="*/ 210 h 335"/>
                <a:gd name="T74" fmla="*/ 23 w 308"/>
                <a:gd name="T75" fmla="*/ 72 h 335"/>
                <a:gd name="T76" fmla="*/ 28 w 308"/>
                <a:gd name="T77" fmla="*/ 45 h 335"/>
                <a:gd name="T78" fmla="*/ 58 w 308"/>
                <a:gd name="T79" fmla="*/ 28 h 335"/>
                <a:gd name="T80" fmla="*/ 75 w 308"/>
                <a:gd name="T81" fmla="*/ 19 h 335"/>
                <a:gd name="T82" fmla="*/ 126 w 308"/>
                <a:gd name="T83" fmla="*/ 82 h 335"/>
                <a:gd name="T84" fmla="*/ 125 w 308"/>
                <a:gd name="T85" fmla="*/ 83 h 335"/>
                <a:gd name="T86" fmla="*/ 99 w 308"/>
                <a:gd name="T87" fmla="*/ 112 h 335"/>
                <a:gd name="T88" fmla="*/ 96 w 308"/>
                <a:gd name="T89" fmla="*/ 139 h 335"/>
                <a:gd name="T90" fmla="*/ 124 w 308"/>
                <a:gd name="T91" fmla="*/ 184 h 335"/>
                <a:gd name="T92" fmla="*/ 133 w 308"/>
                <a:gd name="T93" fmla="*/ 195 h 335"/>
                <a:gd name="T94" fmla="*/ 173 w 308"/>
                <a:gd name="T95" fmla="*/ 230 h 335"/>
                <a:gd name="T96" fmla="*/ 187 w 308"/>
                <a:gd name="T97" fmla="*/ 235 h 335"/>
                <a:gd name="T98" fmla="*/ 201 w 308"/>
                <a:gd name="T99" fmla="*/ 231 h 335"/>
                <a:gd name="T100" fmla="*/ 234 w 308"/>
                <a:gd name="T101" fmla="*/ 210 h 335"/>
                <a:gd name="T102" fmla="*/ 234 w 308"/>
                <a:gd name="T103" fmla="*/ 210 h 335"/>
                <a:gd name="T104" fmla="*/ 289 w 308"/>
                <a:gd name="T105" fmla="*/ 270 h 335"/>
                <a:gd name="T106" fmla="*/ 276 w 308"/>
                <a:gd name="T107" fmla="*/ 28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08" h="335">
                  <a:moveTo>
                    <a:pt x="308" y="268"/>
                  </a:moveTo>
                  <a:cubicBezTo>
                    <a:pt x="307" y="263"/>
                    <a:pt x="304" y="259"/>
                    <a:pt x="302" y="258"/>
                  </a:cubicBezTo>
                  <a:cubicBezTo>
                    <a:pt x="246" y="196"/>
                    <a:pt x="246" y="196"/>
                    <a:pt x="246" y="196"/>
                  </a:cubicBezTo>
                  <a:cubicBezTo>
                    <a:pt x="246" y="195"/>
                    <a:pt x="245" y="194"/>
                    <a:pt x="244" y="194"/>
                  </a:cubicBezTo>
                  <a:cubicBezTo>
                    <a:pt x="243" y="193"/>
                    <a:pt x="240" y="192"/>
                    <a:pt x="236" y="191"/>
                  </a:cubicBezTo>
                  <a:cubicBezTo>
                    <a:pt x="231" y="191"/>
                    <a:pt x="226" y="192"/>
                    <a:pt x="222" y="196"/>
                  </a:cubicBezTo>
                  <a:cubicBezTo>
                    <a:pt x="218" y="199"/>
                    <a:pt x="198" y="212"/>
                    <a:pt x="191" y="216"/>
                  </a:cubicBezTo>
                  <a:cubicBezTo>
                    <a:pt x="191" y="216"/>
                    <a:pt x="191" y="217"/>
                    <a:pt x="190" y="217"/>
                  </a:cubicBezTo>
                  <a:cubicBezTo>
                    <a:pt x="190" y="217"/>
                    <a:pt x="188" y="218"/>
                    <a:pt x="183" y="215"/>
                  </a:cubicBezTo>
                  <a:cubicBezTo>
                    <a:pt x="171" y="208"/>
                    <a:pt x="156" y="195"/>
                    <a:pt x="147" y="184"/>
                  </a:cubicBezTo>
                  <a:cubicBezTo>
                    <a:pt x="137" y="172"/>
                    <a:pt x="137" y="172"/>
                    <a:pt x="137" y="172"/>
                  </a:cubicBezTo>
                  <a:cubicBezTo>
                    <a:pt x="127" y="161"/>
                    <a:pt x="117" y="144"/>
                    <a:pt x="113" y="133"/>
                  </a:cubicBezTo>
                  <a:cubicBezTo>
                    <a:pt x="111" y="127"/>
                    <a:pt x="111" y="125"/>
                    <a:pt x="112" y="125"/>
                  </a:cubicBezTo>
                  <a:cubicBezTo>
                    <a:pt x="112" y="125"/>
                    <a:pt x="112" y="124"/>
                    <a:pt x="112" y="124"/>
                  </a:cubicBezTo>
                  <a:cubicBezTo>
                    <a:pt x="118" y="118"/>
                    <a:pt x="134" y="100"/>
                    <a:pt x="138" y="96"/>
                  </a:cubicBezTo>
                  <a:cubicBezTo>
                    <a:pt x="146" y="89"/>
                    <a:pt x="145" y="79"/>
                    <a:pt x="143" y="75"/>
                  </a:cubicBezTo>
                  <a:cubicBezTo>
                    <a:pt x="142" y="74"/>
                    <a:pt x="142" y="73"/>
                    <a:pt x="141" y="73"/>
                  </a:cubicBezTo>
                  <a:cubicBezTo>
                    <a:pt x="89" y="8"/>
                    <a:pt x="89" y="8"/>
                    <a:pt x="89" y="8"/>
                  </a:cubicBezTo>
                  <a:cubicBezTo>
                    <a:pt x="87" y="4"/>
                    <a:pt x="83" y="0"/>
                    <a:pt x="77" y="0"/>
                  </a:cubicBezTo>
                  <a:cubicBezTo>
                    <a:pt x="73" y="0"/>
                    <a:pt x="70" y="1"/>
                    <a:pt x="66" y="3"/>
                  </a:cubicBezTo>
                  <a:cubicBezTo>
                    <a:pt x="64" y="4"/>
                    <a:pt x="57" y="8"/>
                    <a:pt x="49" y="12"/>
                  </a:cubicBezTo>
                  <a:cubicBezTo>
                    <a:pt x="37" y="19"/>
                    <a:pt x="23" y="27"/>
                    <a:pt x="18" y="30"/>
                  </a:cubicBezTo>
                  <a:cubicBezTo>
                    <a:pt x="13" y="34"/>
                    <a:pt x="0" y="46"/>
                    <a:pt x="5" y="76"/>
                  </a:cubicBezTo>
                  <a:cubicBezTo>
                    <a:pt x="10" y="100"/>
                    <a:pt x="43" y="174"/>
                    <a:pt x="87" y="222"/>
                  </a:cubicBezTo>
                  <a:cubicBezTo>
                    <a:pt x="90" y="226"/>
                    <a:pt x="90" y="226"/>
                    <a:pt x="90" y="226"/>
                  </a:cubicBezTo>
                  <a:cubicBezTo>
                    <a:pt x="130" y="276"/>
                    <a:pt x="198" y="321"/>
                    <a:pt x="222" y="330"/>
                  </a:cubicBezTo>
                  <a:cubicBezTo>
                    <a:pt x="229" y="332"/>
                    <a:pt x="235" y="333"/>
                    <a:pt x="240" y="334"/>
                  </a:cubicBezTo>
                  <a:cubicBezTo>
                    <a:pt x="256" y="335"/>
                    <a:pt x="265" y="328"/>
                    <a:pt x="269" y="324"/>
                  </a:cubicBezTo>
                  <a:cubicBezTo>
                    <a:pt x="272" y="320"/>
                    <a:pt x="282" y="308"/>
                    <a:pt x="291" y="297"/>
                  </a:cubicBezTo>
                  <a:cubicBezTo>
                    <a:pt x="297" y="290"/>
                    <a:pt x="302" y="283"/>
                    <a:pt x="304" y="281"/>
                  </a:cubicBezTo>
                  <a:cubicBezTo>
                    <a:pt x="308" y="276"/>
                    <a:pt x="308" y="271"/>
                    <a:pt x="308" y="268"/>
                  </a:cubicBezTo>
                  <a:close/>
                  <a:moveTo>
                    <a:pt x="276" y="286"/>
                  </a:moveTo>
                  <a:cubicBezTo>
                    <a:pt x="268" y="296"/>
                    <a:pt x="258" y="308"/>
                    <a:pt x="256" y="312"/>
                  </a:cubicBezTo>
                  <a:cubicBezTo>
                    <a:pt x="254" y="313"/>
                    <a:pt x="250" y="316"/>
                    <a:pt x="242" y="315"/>
                  </a:cubicBezTo>
                  <a:cubicBezTo>
                    <a:pt x="238" y="315"/>
                    <a:pt x="233" y="314"/>
                    <a:pt x="228" y="312"/>
                  </a:cubicBezTo>
                  <a:cubicBezTo>
                    <a:pt x="209" y="305"/>
                    <a:pt x="143" y="263"/>
                    <a:pt x="104" y="214"/>
                  </a:cubicBezTo>
                  <a:cubicBezTo>
                    <a:pt x="101" y="210"/>
                    <a:pt x="101" y="210"/>
                    <a:pt x="101" y="210"/>
                  </a:cubicBezTo>
                  <a:cubicBezTo>
                    <a:pt x="58" y="164"/>
                    <a:pt x="27" y="92"/>
                    <a:pt x="23" y="72"/>
                  </a:cubicBezTo>
                  <a:cubicBezTo>
                    <a:pt x="20" y="53"/>
                    <a:pt x="26" y="47"/>
                    <a:pt x="28" y="45"/>
                  </a:cubicBezTo>
                  <a:cubicBezTo>
                    <a:pt x="32" y="43"/>
                    <a:pt x="47" y="35"/>
                    <a:pt x="58" y="28"/>
                  </a:cubicBezTo>
                  <a:cubicBezTo>
                    <a:pt x="65" y="24"/>
                    <a:pt x="71" y="21"/>
                    <a:pt x="75" y="19"/>
                  </a:cubicBezTo>
                  <a:cubicBezTo>
                    <a:pt x="126" y="82"/>
                    <a:pt x="126" y="82"/>
                    <a:pt x="126" y="82"/>
                  </a:cubicBezTo>
                  <a:cubicBezTo>
                    <a:pt x="126" y="83"/>
                    <a:pt x="126" y="83"/>
                    <a:pt x="125" y="83"/>
                  </a:cubicBezTo>
                  <a:cubicBezTo>
                    <a:pt x="120" y="88"/>
                    <a:pt x="102" y="108"/>
                    <a:pt x="99" y="112"/>
                  </a:cubicBezTo>
                  <a:cubicBezTo>
                    <a:pt x="95" y="116"/>
                    <a:pt x="90" y="125"/>
                    <a:pt x="96" y="139"/>
                  </a:cubicBezTo>
                  <a:cubicBezTo>
                    <a:pt x="101" y="154"/>
                    <a:pt x="113" y="173"/>
                    <a:pt x="124" y="184"/>
                  </a:cubicBezTo>
                  <a:cubicBezTo>
                    <a:pt x="133" y="195"/>
                    <a:pt x="133" y="195"/>
                    <a:pt x="133" y="195"/>
                  </a:cubicBezTo>
                  <a:cubicBezTo>
                    <a:pt x="143" y="208"/>
                    <a:pt x="160" y="223"/>
                    <a:pt x="173" y="230"/>
                  </a:cubicBezTo>
                  <a:cubicBezTo>
                    <a:pt x="178" y="233"/>
                    <a:pt x="183" y="235"/>
                    <a:pt x="187" y="235"/>
                  </a:cubicBezTo>
                  <a:cubicBezTo>
                    <a:pt x="194" y="236"/>
                    <a:pt x="199" y="233"/>
                    <a:pt x="201" y="231"/>
                  </a:cubicBezTo>
                  <a:cubicBezTo>
                    <a:pt x="205" y="229"/>
                    <a:pt x="228" y="214"/>
                    <a:pt x="234" y="210"/>
                  </a:cubicBezTo>
                  <a:cubicBezTo>
                    <a:pt x="234" y="210"/>
                    <a:pt x="234" y="210"/>
                    <a:pt x="234" y="210"/>
                  </a:cubicBezTo>
                  <a:cubicBezTo>
                    <a:pt x="289" y="270"/>
                    <a:pt x="289" y="270"/>
                    <a:pt x="289" y="270"/>
                  </a:cubicBezTo>
                  <a:cubicBezTo>
                    <a:pt x="286" y="273"/>
                    <a:pt x="282" y="279"/>
                    <a:pt x="276" y="2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42" name="Freeform 22">
              <a:extLst>
                <a:ext uri="{FF2B5EF4-FFF2-40B4-BE49-F238E27FC236}">
                  <a16:creationId xmlns:a16="http://schemas.microsoft.com/office/drawing/2014/main" id="{FEF73747-01FB-084D-90E5-8E188C776D2C}"/>
                </a:ext>
              </a:extLst>
            </p:cNvPr>
            <p:cNvSpPr>
              <a:spLocks/>
            </p:cNvSpPr>
            <p:nvPr/>
          </p:nvSpPr>
          <p:spPr bwMode="auto">
            <a:xfrm>
              <a:off x="11207751" y="7170738"/>
              <a:ext cx="390525" cy="477838"/>
            </a:xfrm>
            <a:custGeom>
              <a:avLst/>
              <a:gdLst>
                <a:gd name="T0" fmla="*/ 104 w 104"/>
                <a:gd name="T1" fmla="*/ 127 h 127"/>
                <a:gd name="T2" fmla="*/ 75 w 104"/>
                <a:gd name="T3" fmla="*/ 47 h 127"/>
                <a:gd name="T4" fmla="*/ 4 w 104"/>
                <a:gd name="T5" fmla="*/ 0 h 127"/>
                <a:gd name="T6" fmla="*/ 0 w 104"/>
                <a:gd name="T7" fmla="*/ 16 h 127"/>
                <a:gd name="T8" fmla="*/ 62 w 104"/>
                <a:gd name="T9" fmla="*/ 57 h 127"/>
                <a:gd name="T10" fmla="*/ 87 w 104"/>
                <a:gd name="T11" fmla="*/ 127 h 127"/>
                <a:gd name="T12" fmla="*/ 104 w 104"/>
                <a:gd name="T13" fmla="*/ 127 h 127"/>
              </a:gdLst>
              <a:ahLst/>
              <a:cxnLst>
                <a:cxn ang="0">
                  <a:pos x="T0" y="T1"/>
                </a:cxn>
                <a:cxn ang="0">
                  <a:pos x="T2" y="T3"/>
                </a:cxn>
                <a:cxn ang="0">
                  <a:pos x="T4" y="T5"/>
                </a:cxn>
                <a:cxn ang="0">
                  <a:pos x="T6" y="T7"/>
                </a:cxn>
                <a:cxn ang="0">
                  <a:pos x="T8" y="T9"/>
                </a:cxn>
                <a:cxn ang="0">
                  <a:pos x="T10" y="T11"/>
                </a:cxn>
                <a:cxn ang="0">
                  <a:pos x="T12" y="T13"/>
                </a:cxn>
              </a:cxnLst>
              <a:rect l="0" t="0" r="r" b="b"/>
              <a:pathLst>
                <a:path w="104" h="127">
                  <a:moveTo>
                    <a:pt x="104" y="127"/>
                  </a:moveTo>
                  <a:cubicBezTo>
                    <a:pt x="103" y="98"/>
                    <a:pt x="93" y="70"/>
                    <a:pt x="75" y="47"/>
                  </a:cubicBezTo>
                  <a:cubicBezTo>
                    <a:pt x="57" y="24"/>
                    <a:pt x="32" y="8"/>
                    <a:pt x="4" y="0"/>
                  </a:cubicBezTo>
                  <a:cubicBezTo>
                    <a:pt x="0" y="16"/>
                    <a:pt x="0" y="16"/>
                    <a:pt x="0" y="16"/>
                  </a:cubicBezTo>
                  <a:cubicBezTo>
                    <a:pt x="25" y="23"/>
                    <a:pt x="46" y="37"/>
                    <a:pt x="62" y="57"/>
                  </a:cubicBezTo>
                  <a:cubicBezTo>
                    <a:pt x="78" y="78"/>
                    <a:pt x="87" y="102"/>
                    <a:pt x="87" y="127"/>
                  </a:cubicBezTo>
                  <a:lnTo>
                    <a:pt x="104" y="1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43" name="Freeform 23">
              <a:extLst>
                <a:ext uri="{FF2B5EF4-FFF2-40B4-BE49-F238E27FC236}">
                  <a16:creationId xmlns:a16="http://schemas.microsoft.com/office/drawing/2014/main" id="{4F0B02A6-F590-664B-8896-007899A2E16D}"/>
                </a:ext>
              </a:extLst>
            </p:cNvPr>
            <p:cNvSpPr>
              <a:spLocks/>
            </p:cNvSpPr>
            <p:nvPr/>
          </p:nvSpPr>
          <p:spPr bwMode="auto">
            <a:xfrm>
              <a:off x="11171238" y="7302501"/>
              <a:ext cx="292100" cy="349250"/>
            </a:xfrm>
            <a:custGeom>
              <a:avLst/>
              <a:gdLst>
                <a:gd name="T0" fmla="*/ 78 w 78"/>
                <a:gd name="T1" fmla="*/ 93 h 93"/>
                <a:gd name="T2" fmla="*/ 57 w 78"/>
                <a:gd name="T3" fmla="*/ 34 h 93"/>
                <a:gd name="T4" fmla="*/ 5 w 78"/>
                <a:gd name="T5" fmla="*/ 0 h 93"/>
                <a:gd name="T6" fmla="*/ 0 w 78"/>
                <a:gd name="T7" fmla="*/ 15 h 93"/>
                <a:gd name="T8" fmla="*/ 44 w 78"/>
                <a:gd name="T9" fmla="*/ 44 h 93"/>
                <a:gd name="T10" fmla="*/ 62 w 78"/>
                <a:gd name="T11" fmla="*/ 93 h 93"/>
                <a:gd name="T12" fmla="*/ 78 w 78"/>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78" h="93">
                  <a:moveTo>
                    <a:pt x="78" y="93"/>
                  </a:moveTo>
                  <a:cubicBezTo>
                    <a:pt x="77" y="72"/>
                    <a:pt x="70" y="51"/>
                    <a:pt x="57" y="34"/>
                  </a:cubicBezTo>
                  <a:cubicBezTo>
                    <a:pt x="43" y="17"/>
                    <a:pt x="25" y="5"/>
                    <a:pt x="5" y="0"/>
                  </a:cubicBezTo>
                  <a:cubicBezTo>
                    <a:pt x="0" y="15"/>
                    <a:pt x="0" y="15"/>
                    <a:pt x="0" y="15"/>
                  </a:cubicBezTo>
                  <a:cubicBezTo>
                    <a:pt x="18" y="20"/>
                    <a:pt x="33" y="30"/>
                    <a:pt x="44" y="44"/>
                  </a:cubicBezTo>
                  <a:cubicBezTo>
                    <a:pt x="55" y="59"/>
                    <a:pt x="61" y="76"/>
                    <a:pt x="62" y="93"/>
                  </a:cubicBezTo>
                  <a:lnTo>
                    <a:pt x="78"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44" name="Freeform 24">
              <a:extLst>
                <a:ext uri="{FF2B5EF4-FFF2-40B4-BE49-F238E27FC236}">
                  <a16:creationId xmlns:a16="http://schemas.microsoft.com/office/drawing/2014/main" id="{AAC01213-7D3F-7447-B780-BF91F6116915}"/>
                </a:ext>
              </a:extLst>
            </p:cNvPr>
            <p:cNvSpPr>
              <a:spLocks/>
            </p:cNvSpPr>
            <p:nvPr/>
          </p:nvSpPr>
          <p:spPr bwMode="auto">
            <a:xfrm>
              <a:off x="11136313" y="7431088"/>
              <a:ext cx="192088" cy="228600"/>
            </a:xfrm>
            <a:custGeom>
              <a:avLst/>
              <a:gdLst>
                <a:gd name="T0" fmla="*/ 0 w 51"/>
                <a:gd name="T1" fmla="*/ 16 h 61"/>
                <a:gd name="T2" fmla="*/ 35 w 51"/>
                <a:gd name="T3" fmla="*/ 61 h 61"/>
                <a:gd name="T4" fmla="*/ 51 w 51"/>
                <a:gd name="T5" fmla="*/ 60 h 61"/>
                <a:gd name="T6" fmla="*/ 37 w 51"/>
                <a:gd name="T7" fmla="*/ 22 h 61"/>
                <a:gd name="T8" fmla="*/ 4 w 51"/>
                <a:gd name="T9" fmla="*/ 0 h 61"/>
                <a:gd name="T10" fmla="*/ 0 w 51"/>
                <a:gd name="T11" fmla="*/ 16 h 61"/>
              </a:gdLst>
              <a:ahLst/>
              <a:cxnLst>
                <a:cxn ang="0">
                  <a:pos x="T0" y="T1"/>
                </a:cxn>
                <a:cxn ang="0">
                  <a:pos x="T2" y="T3"/>
                </a:cxn>
                <a:cxn ang="0">
                  <a:pos x="T4" y="T5"/>
                </a:cxn>
                <a:cxn ang="0">
                  <a:pos x="T6" y="T7"/>
                </a:cxn>
                <a:cxn ang="0">
                  <a:pos x="T8" y="T9"/>
                </a:cxn>
                <a:cxn ang="0">
                  <a:pos x="T10" y="T11"/>
                </a:cxn>
              </a:cxnLst>
              <a:rect l="0" t="0" r="r" b="b"/>
              <a:pathLst>
                <a:path w="51" h="61">
                  <a:moveTo>
                    <a:pt x="0" y="16"/>
                  </a:moveTo>
                  <a:cubicBezTo>
                    <a:pt x="20" y="21"/>
                    <a:pt x="34" y="40"/>
                    <a:pt x="35" y="61"/>
                  </a:cubicBezTo>
                  <a:cubicBezTo>
                    <a:pt x="51" y="60"/>
                    <a:pt x="51" y="60"/>
                    <a:pt x="51" y="60"/>
                  </a:cubicBezTo>
                  <a:cubicBezTo>
                    <a:pt x="51" y="46"/>
                    <a:pt x="46" y="33"/>
                    <a:pt x="37" y="22"/>
                  </a:cubicBezTo>
                  <a:cubicBezTo>
                    <a:pt x="29" y="12"/>
                    <a:pt x="17" y="4"/>
                    <a:pt x="4" y="0"/>
                  </a:cubicBezTo>
                  <a:lnTo>
                    <a:pt x="0"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grpSp>
      <p:grpSp>
        <p:nvGrpSpPr>
          <p:cNvPr id="45" name="Group 4">
            <a:extLst>
              <a:ext uri="{FF2B5EF4-FFF2-40B4-BE49-F238E27FC236}">
                <a16:creationId xmlns:a16="http://schemas.microsoft.com/office/drawing/2014/main" id="{13E3E518-5CCC-BA45-BFCC-E86DC4933BBF}"/>
              </a:ext>
            </a:extLst>
          </p:cNvPr>
          <p:cNvGrpSpPr>
            <a:grpSpLocks noChangeAspect="1"/>
          </p:cNvGrpSpPr>
          <p:nvPr/>
        </p:nvGrpSpPr>
        <p:grpSpPr bwMode="auto">
          <a:xfrm>
            <a:off x="800421" y="759041"/>
            <a:ext cx="566985" cy="734616"/>
            <a:chOff x="7450" y="4022"/>
            <a:chExt cx="460" cy="596"/>
          </a:xfrm>
        </p:grpSpPr>
        <p:sp>
          <p:nvSpPr>
            <p:cNvPr id="46" name="AutoShape 3">
              <a:extLst>
                <a:ext uri="{FF2B5EF4-FFF2-40B4-BE49-F238E27FC236}">
                  <a16:creationId xmlns:a16="http://schemas.microsoft.com/office/drawing/2014/main" id="{A13B94EE-D4B0-8B4C-8909-DA5A9ED5624C}"/>
                </a:ext>
              </a:extLst>
            </p:cNvPr>
            <p:cNvSpPr>
              <a:spLocks noChangeAspect="1" noChangeArrowheads="1" noTextEdit="1"/>
            </p:cNvSpPr>
            <p:nvPr/>
          </p:nvSpPr>
          <p:spPr bwMode="auto">
            <a:xfrm>
              <a:off x="7450" y="4022"/>
              <a:ext cx="460"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47" name="Freeform 5">
              <a:extLst>
                <a:ext uri="{FF2B5EF4-FFF2-40B4-BE49-F238E27FC236}">
                  <a16:creationId xmlns:a16="http://schemas.microsoft.com/office/drawing/2014/main" id="{003C165A-4931-874F-A627-702C680EC348}"/>
                </a:ext>
              </a:extLst>
            </p:cNvPr>
            <p:cNvSpPr>
              <a:spLocks/>
            </p:cNvSpPr>
            <p:nvPr/>
          </p:nvSpPr>
          <p:spPr bwMode="auto">
            <a:xfrm>
              <a:off x="7448" y="4024"/>
              <a:ext cx="460" cy="594"/>
            </a:xfrm>
            <a:custGeom>
              <a:avLst/>
              <a:gdLst>
                <a:gd name="T0" fmla="*/ 460 w 460"/>
                <a:gd name="T1" fmla="*/ 515 h 594"/>
                <a:gd name="T2" fmla="*/ 222 w 460"/>
                <a:gd name="T3" fmla="*/ 594 h 594"/>
                <a:gd name="T4" fmla="*/ 0 w 460"/>
                <a:gd name="T5" fmla="*/ 515 h 594"/>
                <a:gd name="T6" fmla="*/ 0 w 460"/>
                <a:gd name="T7" fmla="*/ 0 h 594"/>
                <a:gd name="T8" fmla="*/ 460 w 460"/>
                <a:gd name="T9" fmla="*/ 0 h 594"/>
                <a:gd name="T10" fmla="*/ 460 w 460"/>
                <a:gd name="T11" fmla="*/ 515 h 594"/>
              </a:gdLst>
              <a:ahLst/>
              <a:cxnLst>
                <a:cxn ang="0">
                  <a:pos x="T0" y="T1"/>
                </a:cxn>
                <a:cxn ang="0">
                  <a:pos x="T2" y="T3"/>
                </a:cxn>
                <a:cxn ang="0">
                  <a:pos x="T4" y="T5"/>
                </a:cxn>
                <a:cxn ang="0">
                  <a:pos x="T6" y="T7"/>
                </a:cxn>
                <a:cxn ang="0">
                  <a:pos x="T8" y="T9"/>
                </a:cxn>
                <a:cxn ang="0">
                  <a:pos x="T10" y="T11"/>
                </a:cxn>
              </a:cxnLst>
              <a:rect l="0" t="0" r="r" b="b"/>
              <a:pathLst>
                <a:path w="460" h="594">
                  <a:moveTo>
                    <a:pt x="460" y="515"/>
                  </a:moveTo>
                  <a:lnTo>
                    <a:pt x="222" y="594"/>
                  </a:lnTo>
                  <a:lnTo>
                    <a:pt x="0" y="515"/>
                  </a:lnTo>
                  <a:lnTo>
                    <a:pt x="0" y="0"/>
                  </a:lnTo>
                  <a:lnTo>
                    <a:pt x="460" y="0"/>
                  </a:lnTo>
                  <a:lnTo>
                    <a:pt x="460" y="515"/>
                  </a:lnTo>
                  <a:close/>
                </a:path>
              </a:pathLst>
            </a:custGeom>
            <a:solidFill>
              <a:srgbClr val="00B3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48" name="Freeform 6">
              <a:extLst>
                <a:ext uri="{FF2B5EF4-FFF2-40B4-BE49-F238E27FC236}">
                  <a16:creationId xmlns:a16="http://schemas.microsoft.com/office/drawing/2014/main" id="{78796F5B-0E5E-3B4B-BEC8-8044E143F4B6}"/>
                </a:ext>
              </a:extLst>
            </p:cNvPr>
            <p:cNvSpPr>
              <a:spLocks/>
            </p:cNvSpPr>
            <p:nvPr/>
          </p:nvSpPr>
          <p:spPr bwMode="auto">
            <a:xfrm>
              <a:off x="7486" y="4065"/>
              <a:ext cx="383" cy="515"/>
            </a:xfrm>
            <a:custGeom>
              <a:avLst/>
              <a:gdLst>
                <a:gd name="T0" fmla="*/ 383 w 383"/>
                <a:gd name="T1" fmla="*/ 450 h 515"/>
                <a:gd name="T2" fmla="*/ 184 w 383"/>
                <a:gd name="T3" fmla="*/ 515 h 515"/>
                <a:gd name="T4" fmla="*/ 0 w 383"/>
                <a:gd name="T5" fmla="*/ 450 h 515"/>
                <a:gd name="T6" fmla="*/ 0 w 383"/>
                <a:gd name="T7" fmla="*/ 0 h 515"/>
                <a:gd name="T8" fmla="*/ 383 w 383"/>
                <a:gd name="T9" fmla="*/ 0 h 515"/>
                <a:gd name="T10" fmla="*/ 383 w 383"/>
                <a:gd name="T11" fmla="*/ 450 h 515"/>
              </a:gdLst>
              <a:ahLst/>
              <a:cxnLst>
                <a:cxn ang="0">
                  <a:pos x="T0" y="T1"/>
                </a:cxn>
                <a:cxn ang="0">
                  <a:pos x="T2" y="T3"/>
                </a:cxn>
                <a:cxn ang="0">
                  <a:pos x="T4" y="T5"/>
                </a:cxn>
                <a:cxn ang="0">
                  <a:pos x="T6" y="T7"/>
                </a:cxn>
                <a:cxn ang="0">
                  <a:pos x="T8" y="T9"/>
                </a:cxn>
                <a:cxn ang="0">
                  <a:pos x="T10" y="T11"/>
                </a:cxn>
              </a:cxnLst>
              <a:rect l="0" t="0" r="r" b="b"/>
              <a:pathLst>
                <a:path w="383" h="515">
                  <a:moveTo>
                    <a:pt x="383" y="450"/>
                  </a:moveTo>
                  <a:lnTo>
                    <a:pt x="184" y="515"/>
                  </a:lnTo>
                  <a:lnTo>
                    <a:pt x="0" y="450"/>
                  </a:lnTo>
                  <a:lnTo>
                    <a:pt x="0" y="0"/>
                  </a:lnTo>
                  <a:lnTo>
                    <a:pt x="383" y="0"/>
                  </a:lnTo>
                  <a:lnTo>
                    <a:pt x="383" y="450"/>
                  </a:lnTo>
                  <a:close/>
                </a:path>
              </a:pathLst>
            </a:custGeom>
            <a:noFill/>
            <a:ln w="1905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49" name="Freeform 7">
              <a:extLst>
                <a:ext uri="{FF2B5EF4-FFF2-40B4-BE49-F238E27FC236}">
                  <a16:creationId xmlns:a16="http://schemas.microsoft.com/office/drawing/2014/main" id="{0284FA6F-DD68-8B41-9746-440829D29895}"/>
                </a:ext>
              </a:extLst>
            </p:cNvPr>
            <p:cNvSpPr>
              <a:spLocks/>
            </p:cNvSpPr>
            <p:nvPr/>
          </p:nvSpPr>
          <p:spPr bwMode="auto">
            <a:xfrm>
              <a:off x="7565" y="4326"/>
              <a:ext cx="129" cy="122"/>
            </a:xfrm>
            <a:custGeom>
              <a:avLst/>
              <a:gdLst>
                <a:gd name="T0" fmla="*/ 65 w 129"/>
                <a:gd name="T1" fmla="*/ 74 h 122"/>
                <a:gd name="T2" fmla="*/ 93 w 129"/>
                <a:gd name="T3" fmla="*/ 0 h 122"/>
                <a:gd name="T4" fmla="*/ 129 w 129"/>
                <a:gd name="T5" fmla="*/ 0 h 122"/>
                <a:gd name="T6" fmla="*/ 77 w 129"/>
                <a:gd name="T7" fmla="*/ 122 h 122"/>
                <a:gd name="T8" fmla="*/ 50 w 129"/>
                <a:gd name="T9" fmla="*/ 122 h 122"/>
                <a:gd name="T10" fmla="*/ 0 w 129"/>
                <a:gd name="T11" fmla="*/ 0 h 122"/>
                <a:gd name="T12" fmla="*/ 33 w 129"/>
                <a:gd name="T13" fmla="*/ 0 h 122"/>
                <a:gd name="T14" fmla="*/ 65 w 129"/>
                <a:gd name="T15" fmla="*/ 74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9" h="122">
                  <a:moveTo>
                    <a:pt x="65" y="74"/>
                  </a:moveTo>
                  <a:lnTo>
                    <a:pt x="93" y="0"/>
                  </a:lnTo>
                  <a:lnTo>
                    <a:pt x="129" y="0"/>
                  </a:lnTo>
                  <a:lnTo>
                    <a:pt x="77" y="122"/>
                  </a:lnTo>
                  <a:lnTo>
                    <a:pt x="50" y="122"/>
                  </a:lnTo>
                  <a:lnTo>
                    <a:pt x="0" y="0"/>
                  </a:lnTo>
                  <a:lnTo>
                    <a:pt x="33" y="0"/>
                  </a:lnTo>
                  <a:lnTo>
                    <a:pt x="65" y="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50" name="Freeform 8">
              <a:extLst>
                <a:ext uri="{FF2B5EF4-FFF2-40B4-BE49-F238E27FC236}">
                  <a16:creationId xmlns:a16="http://schemas.microsoft.com/office/drawing/2014/main" id="{FBD84F17-22E9-1F48-918B-C2D40BE43948}"/>
                </a:ext>
              </a:extLst>
            </p:cNvPr>
            <p:cNvSpPr>
              <a:spLocks/>
            </p:cNvSpPr>
            <p:nvPr/>
          </p:nvSpPr>
          <p:spPr bwMode="auto">
            <a:xfrm>
              <a:off x="7658" y="4326"/>
              <a:ext cx="130" cy="122"/>
            </a:xfrm>
            <a:custGeom>
              <a:avLst/>
              <a:gdLst>
                <a:gd name="T0" fmla="*/ 65 w 130"/>
                <a:gd name="T1" fmla="*/ 48 h 122"/>
                <a:gd name="T2" fmla="*/ 34 w 130"/>
                <a:gd name="T3" fmla="*/ 122 h 122"/>
                <a:gd name="T4" fmla="*/ 0 w 130"/>
                <a:gd name="T5" fmla="*/ 122 h 122"/>
                <a:gd name="T6" fmla="*/ 53 w 130"/>
                <a:gd name="T7" fmla="*/ 0 h 122"/>
                <a:gd name="T8" fmla="*/ 77 w 130"/>
                <a:gd name="T9" fmla="*/ 0 h 122"/>
                <a:gd name="T10" fmla="*/ 130 w 130"/>
                <a:gd name="T11" fmla="*/ 122 h 122"/>
                <a:gd name="T12" fmla="*/ 94 w 130"/>
                <a:gd name="T13" fmla="*/ 122 h 122"/>
                <a:gd name="T14" fmla="*/ 65 w 130"/>
                <a:gd name="T15" fmla="*/ 48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22">
                  <a:moveTo>
                    <a:pt x="65" y="48"/>
                  </a:moveTo>
                  <a:lnTo>
                    <a:pt x="34" y="122"/>
                  </a:lnTo>
                  <a:lnTo>
                    <a:pt x="0" y="122"/>
                  </a:lnTo>
                  <a:lnTo>
                    <a:pt x="53" y="0"/>
                  </a:lnTo>
                  <a:lnTo>
                    <a:pt x="77" y="0"/>
                  </a:lnTo>
                  <a:lnTo>
                    <a:pt x="130" y="122"/>
                  </a:lnTo>
                  <a:lnTo>
                    <a:pt x="94" y="122"/>
                  </a:lnTo>
                  <a:lnTo>
                    <a:pt x="65" y="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half" idx="13"/>
          </p:nvPr>
        </p:nvPicPr>
        <p:blipFill>
          <a:blip r:embed="rId3">
            <a:extLst>
              <a:ext uri="{28A0092B-C50C-407E-A947-70E740481C1C}">
                <a14:useLocalDpi xmlns:a14="http://schemas.microsoft.com/office/drawing/2010/main" val="0"/>
              </a:ext>
            </a:extLst>
          </a:blip>
          <a:srcRect l="30269" r="30269"/>
          <a:stretch>
            <a:fillRect/>
          </a:stretch>
        </p:blipFill>
        <p:spPr/>
      </p:pic>
      <p:sp>
        <p:nvSpPr>
          <p:cNvPr id="2928" name="Rectangle"/>
          <p:cNvSpPr/>
          <p:nvPr/>
        </p:nvSpPr>
        <p:spPr>
          <a:xfrm>
            <a:off x="3048000" y="1881188"/>
            <a:ext cx="1871663" cy="3095625"/>
          </a:xfrm>
          <a:prstGeom prst="roundRect">
            <a:avLst>
              <a:gd name="adj" fmla="val 0"/>
            </a:avLst>
          </a:prstGeom>
          <a:solidFill>
            <a:srgbClr val="EFEFEF"/>
          </a:solidFill>
          <a:ln w="12700">
            <a:miter lim="400000"/>
          </a:ln>
        </p:spPr>
        <p:txBody>
          <a:bodyPr lIns="0" tIns="0" rIns="0" bIns="0" anchor="ctr"/>
          <a:lstStyle/>
          <a:p>
            <a:pPr algn="ctr" defTabSz="309563" eaLnBrk="1" fontAlgn="auto">
              <a:spcBef>
                <a:spcPts val="0"/>
              </a:spcBef>
              <a:spcAft>
                <a:spcPts val="0"/>
              </a:spcAft>
              <a:defRPr sz="3200" spc="0">
                <a:solidFill>
                  <a:srgbClr val="FFFFFF"/>
                </a:solidFill>
                <a:latin typeface="Roboto Light"/>
                <a:ea typeface="Roboto Light"/>
                <a:cs typeface="Roboto Light"/>
                <a:sym typeface="Roboto Light"/>
              </a:defRPr>
            </a:pPr>
            <a:endParaRPr sz="1200" kern="0">
              <a:solidFill>
                <a:srgbClr val="FFFFFF"/>
              </a:solidFill>
              <a:latin typeface="Roboto Light"/>
              <a:ea typeface="Roboto Light"/>
              <a:sym typeface="Roboto Light"/>
            </a:endParaRPr>
          </a:p>
        </p:txBody>
      </p:sp>
      <p:sp>
        <p:nvSpPr>
          <p:cNvPr id="2929" name="Rounded Rectangle"/>
          <p:cNvSpPr/>
          <p:nvPr/>
        </p:nvSpPr>
        <p:spPr>
          <a:xfrm>
            <a:off x="4922044" y="1333500"/>
            <a:ext cx="1871663" cy="4191000"/>
          </a:xfrm>
          <a:prstGeom prst="roundRect">
            <a:avLst>
              <a:gd name="adj" fmla="val 9675"/>
            </a:avLst>
          </a:prstGeom>
          <a:solidFill>
            <a:schemeClr val="accent2"/>
          </a:solidFill>
          <a:ln w="12700">
            <a:miter lim="400000"/>
          </a:ln>
          <a:effectLst>
            <a:outerShdw blurRad="1270000" dist="635000" dir="10800000" rotWithShape="0">
              <a:srgbClr val="000000">
                <a:alpha val="15000"/>
              </a:srgbClr>
            </a:outerShdw>
          </a:effectLst>
        </p:spPr>
        <p:txBody>
          <a:bodyPr lIns="0" tIns="0" rIns="0" bIns="0" anchor="ctr"/>
          <a:lstStyle/>
          <a:p>
            <a:pPr algn="ctr" defTabSz="309563" eaLnBrk="1" fontAlgn="auto">
              <a:spcBef>
                <a:spcPts val="0"/>
              </a:spcBef>
              <a:spcAft>
                <a:spcPts val="0"/>
              </a:spcAft>
              <a:defRPr sz="3200" spc="0">
                <a:solidFill>
                  <a:srgbClr val="FFFFFF"/>
                </a:solidFill>
                <a:latin typeface="Roboto Light"/>
                <a:ea typeface="Roboto Light"/>
                <a:cs typeface="Roboto Light"/>
                <a:sym typeface="Roboto Light"/>
              </a:defRPr>
            </a:pPr>
            <a:endParaRPr sz="1200" kern="0">
              <a:solidFill>
                <a:srgbClr val="FFFFFF"/>
              </a:solidFill>
              <a:latin typeface="Roboto Light"/>
              <a:ea typeface="Roboto Light"/>
              <a:sym typeface="Roboto Light"/>
            </a:endParaRPr>
          </a:p>
        </p:txBody>
      </p:sp>
      <p:sp>
        <p:nvSpPr>
          <p:cNvPr id="2930" name="Rectangle"/>
          <p:cNvSpPr/>
          <p:nvPr/>
        </p:nvSpPr>
        <p:spPr>
          <a:xfrm>
            <a:off x="6790392" y="1881188"/>
            <a:ext cx="1876425" cy="3095625"/>
          </a:xfrm>
          <a:prstGeom prst="roundRect">
            <a:avLst>
              <a:gd name="adj" fmla="val 0"/>
            </a:avLst>
          </a:prstGeom>
          <a:solidFill>
            <a:srgbClr val="EFEFEF"/>
          </a:solidFill>
          <a:ln w="12700">
            <a:miter lim="400000"/>
          </a:ln>
        </p:spPr>
        <p:txBody>
          <a:bodyPr lIns="0" tIns="0" rIns="0" bIns="0" anchor="ctr"/>
          <a:lstStyle/>
          <a:p>
            <a:pPr algn="ctr" defTabSz="309563" eaLnBrk="1" fontAlgn="auto">
              <a:spcBef>
                <a:spcPts val="0"/>
              </a:spcBef>
              <a:spcAft>
                <a:spcPts val="0"/>
              </a:spcAft>
            </a:pPr>
            <a:endParaRPr sz="1200" kern="0">
              <a:solidFill>
                <a:srgbClr val="FFFFFF"/>
              </a:solidFill>
              <a:latin typeface="Roboto Light"/>
              <a:ea typeface="Roboto Light"/>
              <a:cs typeface="Roboto Light"/>
              <a:sym typeface="Roboto Light"/>
            </a:endParaRPr>
          </a:p>
        </p:txBody>
      </p:sp>
      <p:sp>
        <p:nvSpPr>
          <p:cNvPr id="2933" name="Rectangle"/>
          <p:cNvSpPr/>
          <p:nvPr/>
        </p:nvSpPr>
        <p:spPr>
          <a:xfrm>
            <a:off x="476250" y="1333500"/>
            <a:ext cx="2571750" cy="4191000"/>
          </a:xfrm>
          <a:prstGeom prst="roundRect">
            <a:avLst>
              <a:gd name="adj" fmla="val 0"/>
            </a:avLst>
          </a:prstGeom>
          <a:solidFill>
            <a:srgbClr val="FFFFFF">
              <a:alpha val="90000"/>
            </a:srgbClr>
          </a:solidFill>
          <a:ln w="12700">
            <a:miter lim="400000"/>
          </a:ln>
          <a:effectLst>
            <a:outerShdw blurRad="1270000" dist="635000" rotWithShape="0">
              <a:srgbClr val="000000">
                <a:alpha val="15000"/>
              </a:srgbClr>
            </a:outerShdw>
          </a:effectLst>
        </p:spPr>
        <p:txBody>
          <a:bodyPr lIns="0" tIns="0" rIns="0" bIns="0" anchor="ctr"/>
          <a:lstStyle/>
          <a:p>
            <a:pPr algn="ctr" defTabSz="309563" eaLnBrk="1" fontAlgn="auto">
              <a:spcBef>
                <a:spcPts val="0"/>
              </a:spcBef>
              <a:spcAft>
                <a:spcPts val="0"/>
              </a:spcAft>
              <a:defRPr sz="3200" spc="0">
                <a:solidFill>
                  <a:srgbClr val="FFFFFF"/>
                </a:solidFill>
                <a:latin typeface="Roboto Light"/>
                <a:ea typeface="Roboto Light"/>
                <a:cs typeface="Roboto Light"/>
                <a:sym typeface="Roboto Light"/>
              </a:defRPr>
            </a:pPr>
            <a:endParaRPr sz="1200" kern="0">
              <a:solidFill>
                <a:srgbClr val="FFFFFF"/>
              </a:solidFill>
              <a:latin typeface="Roboto Light"/>
              <a:ea typeface="Roboto Light"/>
              <a:sym typeface="Roboto Light"/>
            </a:endParaRPr>
          </a:p>
        </p:txBody>
      </p:sp>
      <p:sp>
        <p:nvSpPr>
          <p:cNvPr id="2934" name="plan &amp; pricing."/>
          <p:cNvSpPr txBox="1"/>
          <p:nvPr/>
        </p:nvSpPr>
        <p:spPr>
          <a:xfrm>
            <a:off x="980641" y="2820325"/>
            <a:ext cx="1728269" cy="298159"/>
          </a:xfrm>
          <a:prstGeom prst="rect">
            <a:avLst/>
          </a:prstGeom>
          <a:ln w="12700">
            <a:miter lim="400000"/>
          </a:ln>
          <a:extLst>
            <a:ext uri="{C572A759-6A51-4108-AA02-DFA0A04FC94B}">
              <ma14:wrappingTextBoxFlag xmlns:ma14="http://schemas.microsoft.com/office/mac/drawingml/2011/main" xmlns="" val="1"/>
            </a:ext>
          </a:extLst>
        </p:spPr>
        <p:txBody>
          <a:bodyPr wrap="square" lIns="19050" tIns="19050" rIns="19050" bIns="19050" anchor="b">
            <a:spAutoFit/>
          </a:bodyPr>
          <a:lstStyle>
            <a:lvl1pPr algn="l">
              <a:lnSpc>
                <a:spcPct val="90000"/>
              </a:lnSpc>
              <a:defRPr sz="5000" cap="all" spc="150">
                <a:latin typeface="+mn-lt"/>
                <a:ea typeface="+mn-ea"/>
                <a:cs typeface="+mn-cs"/>
                <a:sym typeface="Roboto Bold"/>
              </a:defRPr>
            </a:lvl1pPr>
          </a:lstStyle>
          <a:p>
            <a:pPr defTabSz="309563" eaLnBrk="1" fontAlgn="auto">
              <a:spcBef>
                <a:spcPts val="0"/>
              </a:spcBef>
              <a:spcAft>
                <a:spcPts val="0"/>
              </a:spcAft>
            </a:pPr>
            <a:r>
              <a:rPr lang="en-US" sz="1875" kern="0" spc="56" dirty="0">
                <a:solidFill>
                  <a:srgbClr val="000000"/>
                </a:solidFill>
                <a:latin typeface="Roboto Black"/>
                <a:ea typeface="Roboto Bold"/>
              </a:rPr>
              <a:t>residential</a:t>
            </a:r>
            <a:endParaRPr sz="1875" kern="0" spc="56" dirty="0">
              <a:solidFill>
                <a:srgbClr val="000000"/>
              </a:solidFill>
              <a:latin typeface="Roboto Black"/>
              <a:ea typeface="Roboto Bold"/>
            </a:endParaRPr>
          </a:p>
        </p:txBody>
      </p:sp>
      <p:sp>
        <p:nvSpPr>
          <p:cNvPr id="2935" name="Lorem ipsum sit lom dolor amet sit amet, consectetur sit amet adipiscing. Lorem ipsum. Lorem ipsum sit lom dolor sit amet, consectetur sit amet adipiscing. Lorem ipsum."/>
          <p:cNvSpPr txBox="1"/>
          <p:nvPr/>
        </p:nvSpPr>
        <p:spPr>
          <a:xfrm>
            <a:off x="996464" y="3489706"/>
            <a:ext cx="1547813" cy="195759"/>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spAutoFit/>
          </a:bodyPr>
          <a:lstStyle/>
          <a:p>
            <a:pPr defTabSz="309563" eaLnBrk="1" fontAlgn="auto">
              <a:lnSpc>
                <a:spcPct val="120000"/>
              </a:lnSpc>
              <a:spcBef>
                <a:spcPts val="0"/>
              </a:spcBef>
              <a:spcAft>
                <a:spcPts val="0"/>
              </a:spcAft>
            </a:pPr>
            <a:r>
              <a:rPr lang="en-US" sz="938" b="1" kern="0" spc="28" dirty="0">
                <a:solidFill>
                  <a:srgbClr val="000000"/>
                </a:solidFill>
                <a:latin typeface="Roboto Light"/>
                <a:ea typeface="Roboto Light"/>
                <a:cs typeface="Roboto Light"/>
                <a:sym typeface="Roboto Light"/>
              </a:rPr>
              <a:t>Internet and </a:t>
            </a:r>
            <a:r>
              <a:rPr lang="en-US" sz="938" b="1" kern="0" spc="28" dirty="0">
                <a:solidFill>
                  <a:srgbClr val="000000"/>
                </a:solidFill>
                <a:latin typeface="Roboto Light"/>
                <a:ea typeface="Roboto Light"/>
                <a:sym typeface="Roboto Light"/>
              </a:rPr>
              <a:t>phone.</a:t>
            </a:r>
            <a:endParaRPr lang="en-US" sz="938" b="1" kern="0" spc="28" dirty="0">
              <a:solidFill>
                <a:srgbClr val="000000"/>
              </a:solidFill>
              <a:latin typeface="Roboto Light"/>
              <a:ea typeface="Roboto Light"/>
              <a:cs typeface="Roboto Light"/>
              <a:sym typeface="Roboto Light"/>
            </a:endParaRPr>
          </a:p>
        </p:txBody>
      </p:sp>
      <p:sp>
        <p:nvSpPr>
          <p:cNvPr id="2936" name="Line"/>
          <p:cNvSpPr/>
          <p:nvPr/>
        </p:nvSpPr>
        <p:spPr>
          <a:xfrm>
            <a:off x="-66239" y="3281957"/>
            <a:ext cx="3114239" cy="0"/>
          </a:xfrm>
          <a:prstGeom prst="line">
            <a:avLst/>
          </a:prstGeom>
          <a:ln w="101600">
            <a:solidFill>
              <a:srgbClr val="000000"/>
            </a:solidFill>
            <a:miter lim="400000"/>
          </a:ln>
        </p:spPr>
        <p:txBody>
          <a:bodyPr lIns="0" tIns="0" rIns="0" bIns="0" anchor="ctr"/>
          <a:lstStyle/>
          <a:p>
            <a:pPr algn="ctr" defTabSz="309563" eaLnBrk="1" fontAlgn="auto">
              <a:spcBef>
                <a:spcPts val="0"/>
              </a:spcBef>
              <a:spcAft>
                <a:spcPts val="0"/>
              </a:spcAft>
              <a:defRPr sz="3200" spc="0">
                <a:solidFill>
                  <a:srgbClr val="FFFFFF"/>
                </a:solidFill>
                <a:latin typeface="Roboto Light"/>
                <a:ea typeface="Roboto Light"/>
                <a:cs typeface="Roboto Light"/>
                <a:sym typeface="Roboto Light"/>
              </a:defRPr>
            </a:pPr>
            <a:endParaRPr sz="1200" kern="0">
              <a:solidFill>
                <a:srgbClr val="FFFFFF"/>
              </a:solidFill>
              <a:latin typeface="Roboto Light"/>
              <a:ea typeface="Roboto Light"/>
              <a:sym typeface="Roboto Light"/>
            </a:endParaRPr>
          </a:p>
        </p:txBody>
      </p:sp>
      <p:sp>
        <p:nvSpPr>
          <p:cNvPr id="2937" name="Square"/>
          <p:cNvSpPr/>
          <p:nvPr/>
        </p:nvSpPr>
        <p:spPr>
          <a:xfrm>
            <a:off x="1002522" y="1907735"/>
            <a:ext cx="476250" cy="476250"/>
          </a:xfrm>
          <a:prstGeom prst="rect">
            <a:avLst/>
          </a:prstGeom>
          <a:solidFill>
            <a:srgbClr val="272627"/>
          </a:solidFill>
          <a:ln w="12700">
            <a:miter lim="400000"/>
          </a:ln>
        </p:spPr>
        <p:txBody>
          <a:bodyPr lIns="19050" tIns="19050" rIns="19050" bIns="19050" anchor="ctr"/>
          <a:lstStyle/>
          <a:p>
            <a:pPr algn="ctr" defTabSz="309563" eaLnBrk="1" fontAlgn="auto">
              <a:spcBef>
                <a:spcPts val="0"/>
              </a:spcBef>
              <a:spcAft>
                <a:spcPts val="0"/>
              </a:spcAft>
              <a:defRPr sz="3200" spc="0">
                <a:solidFill>
                  <a:srgbClr val="FFFFFF"/>
                </a:solidFill>
                <a:latin typeface="Roboto Light"/>
                <a:ea typeface="Roboto Light"/>
                <a:cs typeface="Roboto Light"/>
                <a:sym typeface="Roboto Light"/>
              </a:defRPr>
            </a:pPr>
            <a:endParaRPr sz="1200" kern="0">
              <a:solidFill>
                <a:srgbClr val="FFFFFF"/>
              </a:solidFill>
              <a:latin typeface="Roboto Light"/>
              <a:ea typeface="Roboto Light"/>
              <a:sym typeface="Roboto Light"/>
            </a:endParaRPr>
          </a:p>
        </p:txBody>
      </p:sp>
      <p:sp>
        <p:nvSpPr>
          <p:cNvPr id="2938" name="Shape"/>
          <p:cNvSpPr/>
          <p:nvPr/>
        </p:nvSpPr>
        <p:spPr>
          <a:xfrm>
            <a:off x="1137424" y="2063137"/>
            <a:ext cx="206446" cy="165446"/>
          </a:xfrm>
          <a:custGeom>
            <a:avLst/>
            <a:gdLst/>
            <a:ahLst/>
            <a:cxnLst>
              <a:cxn ang="0">
                <a:pos x="wd2" y="hd2"/>
              </a:cxn>
              <a:cxn ang="5400000">
                <a:pos x="wd2" y="hd2"/>
              </a:cxn>
              <a:cxn ang="10800000">
                <a:pos x="wd2" y="hd2"/>
              </a:cxn>
              <a:cxn ang="16200000">
                <a:pos x="wd2" y="hd2"/>
              </a:cxn>
            </a:cxnLst>
            <a:rect l="0" t="0" r="r" b="b"/>
            <a:pathLst>
              <a:path w="21495" h="21294" extrusionOk="0">
                <a:moveTo>
                  <a:pt x="20698" y="217"/>
                </a:moveTo>
                <a:cubicBezTo>
                  <a:pt x="20230" y="217"/>
                  <a:pt x="738" y="8984"/>
                  <a:pt x="317" y="8984"/>
                </a:cubicBezTo>
                <a:cubicBezTo>
                  <a:pt x="-105" y="8984"/>
                  <a:pt x="-105" y="9507"/>
                  <a:pt x="317" y="9507"/>
                </a:cubicBezTo>
                <a:cubicBezTo>
                  <a:pt x="738" y="9971"/>
                  <a:pt x="4487" y="12062"/>
                  <a:pt x="4487" y="12062"/>
                </a:cubicBezTo>
                <a:cubicBezTo>
                  <a:pt x="7392" y="13049"/>
                  <a:pt x="7392" y="13049"/>
                  <a:pt x="7392" y="13049"/>
                </a:cubicBezTo>
                <a:cubicBezTo>
                  <a:pt x="7392" y="13049"/>
                  <a:pt x="19808" y="1726"/>
                  <a:pt x="20230" y="1726"/>
                </a:cubicBezTo>
                <a:cubicBezTo>
                  <a:pt x="20230" y="1204"/>
                  <a:pt x="20230" y="1726"/>
                  <a:pt x="20230" y="1726"/>
                </a:cubicBezTo>
                <a:lnTo>
                  <a:pt x="11140" y="14094"/>
                </a:lnTo>
                <a:cubicBezTo>
                  <a:pt x="10718" y="14617"/>
                  <a:pt x="10718" y="14617"/>
                  <a:pt x="10718" y="14617"/>
                </a:cubicBezTo>
                <a:cubicBezTo>
                  <a:pt x="11140" y="15139"/>
                  <a:pt x="11140" y="15139"/>
                  <a:pt x="11140" y="15139"/>
                </a:cubicBezTo>
                <a:cubicBezTo>
                  <a:pt x="11140" y="15139"/>
                  <a:pt x="16903" y="18739"/>
                  <a:pt x="16903" y="19262"/>
                </a:cubicBezTo>
                <a:cubicBezTo>
                  <a:pt x="17325" y="19262"/>
                  <a:pt x="17747" y="19262"/>
                  <a:pt x="18168" y="18739"/>
                </a:cubicBezTo>
                <a:cubicBezTo>
                  <a:pt x="18168" y="18217"/>
                  <a:pt x="21495" y="1204"/>
                  <a:pt x="21495" y="739"/>
                </a:cubicBezTo>
                <a:cubicBezTo>
                  <a:pt x="21495" y="217"/>
                  <a:pt x="21120" y="-306"/>
                  <a:pt x="20698" y="217"/>
                </a:cubicBezTo>
                <a:close/>
                <a:moveTo>
                  <a:pt x="7392" y="20771"/>
                </a:moveTo>
                <a:cubicBezTo>
                  <a:pt x="7392" y="21294"/>
                  <a:pt x="7392" y="21294"/>
                  <a:pt x="7813" y="21294"/>
                </a:cubicBezTo>
                <a:cubicBezTo>
                  <a:pt x="7813" y="20771"/>
                  <a:pt x="11140" y="17694"/>
                  <a:pt x="11140" y="17694"/>
                </a:cubicBezTo>
                <a:cubicBezTo>
                  <a:pt x="7392" y="15139"/>
                  <a:pt x="7392" y="15139"/>
                  <a:pt x="7392" y="15139"/>
                </a:cubicBezTo>
                <a:lnTo>
                  <a:pt x="7392" y="20771"/>
                </a:lnTo>
                <a:close/>
              </a:path>
            </a:pathLst>
          </a:custGeom>
          <a:solidFill>
            <a:srgbClr val="FFFFFF"/>
          </a:solidFill>
          <a:ln w="12700">
            <a:miter lim="400000"/>
          </a:ln>
        </p:spPr>
        <p:txBody>
          <a:bodyPr lIns="17145" rIns="17145" anchor="ctr"/>
          <a:lstStyle/>
          <a:p>
            <a:pPr algn="ctr" defTabSz="309563" eaLnBrk="1" fontAlgn="auto">
              <a:spcBef>
                <a:spcPts val="0"/>
              </a:spcBef>
              <a:spcAft>
                <a:spcPts val="0"/>
              </a:spcAft>
              <a:defRPr sz="3200" spc="0">
                <a:solidFill>
                  <a:srgbClr val="FFFFFF"/>
                </a:solidFill>
                <a:latin typeface="Roboto Light"/>
                <a:ea typeface="Roboto Light"/>
                <a:cs typeface="Roboto Light"/>
                <a:sym typeface="Roboto Light"/>
              </a:defRPr>
            </a:pPr>
            <a:endParaRPr sz="1200" kern="0">
              <a:solidFill>
                <a:srgbClr val="FFFFFF"/>
              </a:solidFill>
              <a:latin typeface="Roboto Light"/>
              <a:ea typeface="Roboto Light"/>
              <a:sym typeface="Roboto Light"/>
            </a:endParaRPr>
          </a:p>
        </p:txBody>
      </p:sp>
      <p:sp>
        <p:nvSpPr>
          <p:cNvPr id="2942" name="feature"/>
          <p:cNvSpPr txBox="1"/>
          <p:nvPr/>
        </p:nvSpPr>
        <p:spPr>
          <a:xfrm>
            <a:off x="7072512" y="3479810"/>
            <a:ext cx="1309688" cy="434863"/>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spAutoFit/>
          </a:bodyPr>
          <a:lstStyle>
            <a:lvl1pPr algn="ctr">
              <a:defRPr sz="3000" spc="90">
                <a:solidFill>
                  <a:srgbClr val="FFFFFF"/>
                </a:solidFill>
                <a:latin typeface="Roboto Light"/>
                <a:ea typeface="Roboto Light"/>
                <a:cs typeface="Roboto Light"/>
                <a:sym typeface="Roboto Light"/>
              </a:defRPr>
            </a:lvl1pPr>
          </a:lstStyle>
          <a:p>
            <a:pPr marL="171450" indent="-171450" algn="l" defTabSz="309563" eaLnBrk="1" fontAlgn="auto">
              <a:lnSpc>
                <a:spcPct val="120000"/>
              </a:lnSpc>
              <a:spcBef>
                <a:spcPts val="0"/>
              </a:spcBef>
              <a:spcAft>
                <a:spcPts val="0"/>
              </a:spcAft>
              <a:buFont typeface="Arial" panose="020B0604020202020204" pitchFamily="34" charset="0"/>
              <a:buChar char="•"/>
            </a:pPr>
            <a:r>
              <a:rPr lang="en-US" sz="1125" kern="0" spc="34" dirty="0">
                <a:solidFill>
                  <a:srgbClr val="2E2E2E"/>
                </a:solidFill>
              </a:rPr>
              <a:t>14.2% add home phone.</a:t>
            </a:r>
            <a:endParaRPr sz="1125" kern="0" spc="34" dirty="0">
              <a:solidFill>
                <a:srgbClr val="2E2E2E"/>
              </a:solidFill>
            </a:endParaRPr>
          </a:p>
        </p:txBody>
      </p:sp>
      <p:sp>
        <p:nvSpPr>
          <p:cNvPr id="2947" name="29"/>
          <p:cNvSpPr txBox="1"/>
          <p:nvPr/>
        </p:nvSpPr>
        <p:spPr>
          <a:xfrm>
            <a:off x="7072512" y="2357306"/>
            <a:ext cx="1309688" cy="557845"/>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b">
            <a:spAutoFit/>
          </a:bodyPr>
          <a:lstStyle>
            <a:lvl1pPr algn="ctr">
              <a:lnSpc>
                <a:spcPct val="90000"/>
              </a:lnSpc>
              <a:defRPr sz="10000" cap="all" spc="0">
                <a:solidFill>
                  <a:srgbClr val="FFFFFF"/>
                </a:solidFill>
                <a:latin typeface="+mn-lt"/>
                <a:ea typeface="+mn-ea"/>
                <a:cs typeface="+mn-cs"/>
                <a:sym typeface="Roboto Bold"/>
              </a:defRPr>
            </a:lvl1pPr>
          </a:lstStyle>
          <a:p>
            <a:pPr defTabSz="309563" eaLnBrk="1" fontAlgn="auto">
              <a:spcBef>
                <a:spcPts val="0"/>
              </a:spcBef>
              <a:spcAft>
                <a:spcPts val="0"/>
              </a:spcAft>
            </a:pPr>
            <a:r>
              <a:rPr lang="en-US" sz="3750" kern="0" baseline="30000" dirty="0">
                <a:solidFill>
                  <a:srgbClr val="2E2E2E"/>
                </a:solidFill>
                <a:latin typeface="Roboto Light"/>
                <a:ea typeface="Roboto Bold"/>
              </a:rPr>
              <a:t>$</a:t>
            </a:r>
            <a:r>
              <a:rPr lang="en-US" sz="3750" kern="0" dirty="0">
                <a:solidFill>
                  <a:srgbClr val="2E2E2E"/>
                </a:solidFill>
                <a:latin typeface="Roboto Light"/>
                <a:ea typeface="Roboto Bold"/>
              </a:rPr>
              <a:t>30</a:t>
            </a:r>
            <a:endParaRPr lang="en-US" sz="3750" kern="0" baseline="30000" dirty="0">
              <a:solidFill>
                <a:srgbClr val="2E2E2E"/>
              </a:solidFill>
              <a:latin typeface="Roboto Light"/>
              <a:ea typeface="Roboto Bold"/>
            </a:endParaRPr>
          </a:p>
        </p:txBody>
      </p:sp>
      <p:sp>
        <p:nvSpPr>
          <p:cNvPr id="2948" name="ultimate"/>
          <p:cNvSpPr txBox="1"/>
          <p:nvPr/>
        </p:nvSpPr>
        <p:spPr>
          <a:xfrm>
            <a:off x="7072512" y="2149984"/>
            <a:ext cx="1309688" cy="220317"/>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b">
            <a:spAutoFit/>
          </a:bodyPr>
          <a:lstStyle>
            <a:lvl1pPr algn="ctr">
              <a:lnSpc>
                <a:spcPct val="90000"/>
              </a:lnSpc>
              <a:defRPr sz="3500" cap="all" spc="104">
                <a:solidFill>
                  <a:srgbClr val="FFFFFF"/>
                </a:solidFill>
                <a:latin typeface="+mn-lt"/>
                <a:ea typeface="+mn-ea"/>
                <a:cs typeface="+mn-cs"/>
                <a:sym typeface="Roboto Bold"/>
              </a:defRPr>
            </a:lvl1pPr>
          </a:lstStyle>
          <a:p>
            <a:pPr defTabSz="309563" eaLnBrk="1" fontAlgn="auto">
              <a:spcBef>
                <a:spcPts val="0"/>
              </a:spcBef>
              <a:spcAft>
                <a:spcPts val="0"/>
              </a:spcAft>
            </a:pPr>
            <a:r>
              <a:rPr lang="en-US" sz="1313" kern="0" spc="39" dirty="0">
                <a:solidFill>
                  <a:srgbClr val="2E2E2E"/>
                </a:solidFill>
                <a:latin typeface="Roboto Light"/>
                <a:ea typeface="Roboto Bold"/>
              </a:rPr>
              <a:t>Home phone</a:t>
            </a:r>
            <a:endParaRPr sz="1313" kern="0" spc="39" dirty="0">
              <a:solidFill>
                <a:srgbClr val="2E2E2E"/>
              </a:solidFill>
              <a:latin typeface="Roboto Light"/>
              <a:ea typeface="Roboto Bold"/>
            </a:endParaRPr>
          </a:p>
        </p:txBody>
      </p:sp>
      <p:sp>
        <p:nvSpPr>
          <p:cNvPr id="2949" name="/month"/>
          <p:cNvSpPr txBox="1"/>
          <p:nvPr/>
        </p:nvSpPr>
        <p:spPr>
          <a:xfrm>
            <a:off x="7075010" y="2847095"/>
            <a:ext cx="1309688" cy="227113"/>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b">
            <a:spAutoFit/>
          </a:bodyPr>
          <a:lstStyle>
            <a:lvl1pPr algn="ctr">
              <a:defRPr sz="3000" spc="90">
                <a:solidFill>
                  <a:srgbClr val="FFFFFF"/>
                </a:solidFill>
                <a:latin typeface="Roboto Light"/>
                <a:ea typeface="Roboto Light"/>
                <a:cs typeface="Roboto Light"/>
                <a:sym typeface="Roboto Light"/>
              </a:defRPr>
            </a:lvl1pPr>
          </a:lstStyle>
          <a:p>
            <a:pPr defTabSz="309563" eaLnBrk="1" fontAlgn="auto">
              <a:lnSpc>
                <a:spcPct val="120000"/>
              </a:lnSpc>
              <a:spcBef>
                <a:spcPts val="0"/>
              </a:spcBef>
              <a:spcAft>
                <a:spcPts val="0"/>
              </a:spcAft>
            </a:pPr>
            <a:r>
              <a:rPr sz="1125" kern="0" spc="34">
                <a:solidFill>
                  <a:srgbClr val="2E2E2E"/>
                </a:solidFill>
              </a:rPr>
              <a:t>/month</a:t>
            </a:r>
          </a:p>
        </p:txBody>
      </p:sp>
      <p:sp>
        <p:nvSpPr>
          <p:cNvPr id="2950" name="feature"/>
          <p:cNvSpPr txBox="1"/>
          <p:nvPr/>
        </p:nvSpPr>
        <p:spPr>
          <a:xfrm>
            <a:off x="3327739" y="3479810"/>
            <a:ext cx="1309688" cy="434863"/>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spAutoFit/>
          </a:bodyPr>
          <a:lstStyle>
            <a:lvl1pPr algn="ctr">
              <a:defRPr sz="3000" spc="90">
                <a:latin typeface="Roboto Light"/>
                <a:ea typeface="Roboto Light"/>
                <a:cs typeface="Roboto Light"/>
                <a:sym typeface="Roboto Light"/>
              </a:defRPr>
            </a:lvl1pPr>
          </a:lstStyle>
          <a:p>
            <a:pPr marL="171450" indent="-171450" algn="l" defTabSz="309563" eaLnBrk="1" fontAlgn="auto">
              <a:lnSpc>
                <a:spcPct val="120000"/>
              </a:lnSpc>
              <a:spcBef>
                <a:spcPts val="0"/>
              </a:spcBef>
              <a:spcAft>
                <a:spcPts val="0"/>
              </a:spcAft>
              <a:buFont typeface="Arial" panose="020B0604020202020204" pitchFamily="34" charset="0"/>
              <a:buChar char="•"/>
            </a:pPr>
            <a:r>
              <a:rPr lang="en-US" sz="1125" kern="0" spc="34" dirty="0">
                <a:solidFill>
                  <a:srgbClr val="000000"/>
                </a:solidFill>
              </a:rPr>
              <a:t>17% choose 1 Gig.</a:t>
            </a:r>
          </a:p>
        </p:txBody>
      </p:sp>
      <p:sp>
        <p:nvSpPr>
          <p:cNvPr id="2953" name="9"/>
          <p:cNvSpPr txBox="1"/>
          <p:nvPr/>
        </p:nvSpPr>
        <p:spPr>
          <a:xfrm>
            <a:off x="3327739" y="2357306"/>
            <a:ext cx="1309688" cy="557845"/>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b">
            <a:spAutoFit/>
          </a:bodyPr>
          <a:lstStyle>
            <a:lvl1pPr algn="ctr">
              <a:lnSpc>
                <a:spcPct val="90000"/>
              </a:lnSpc>
              <a:defRPr sz="10000" cap="all" spc="0">
                <a:latin typeface="+mn-lt"/>
                <a:ea typeface="+mn-ea"/>
                <a:cs typeface="+mn-cs"/>
                <a:sym typeface="Roboto Bold"/>
              </a:defRPr>
            </a:lvl1pPr>
          </a:lstStyle>
          <a:p>
            <a:pPr defTabSz="309563" eaLnBrk="1" fontAlgn="auto">
              <a:spcBef>
                <a:spcPts val="0"/>
              </a:spcBef>
              <a:spcAft>
                <a:spcPts val="0"/>
              </a:spcAft>
            </a:pPr>
            <a:r>
              <a:rPr lang="en-US" sz="3750" kern="0" baseline="30000" dirty="0">
                <a:solidFill>
                  <a:srgbClr val="000000"/>
                </a:solidFill>
                <a:latin typeface="Roboto Light"/>
                <a:ea typeface="Roboto Bold"/>
              </a:rPr>
              <a:t>$</a:t>
            </a:r>
            <a:r>
              <a:rPr lang="en-US" sz="3750" kern="0" dirty="0">
                <a:solidFill>
                  <a:srgbClr val="000000"/>
                </a:solidFill>
                <a:latin typeface="Roboto Light"/>
                <a:ea typeface="Roboto Bold"/>
              </a:rPr>
              <a:t>79.</a:t>
            </a:r>
            <a:r>
              <a:rPr lang="en-US" sz="3750" kern="0" baseline="30000" dirty="0">
                <a:solidFill>
                  <a:srgbClr val="000000"/>
                </a:solidFill>
                <a:latin typeface="Roboto Light"/>
                <a:ea typeface="Roboto Bold"/>
              </a:rPr>
              <a:t>95</a:t>
            </a:r>
            <a:endParaRPr sz="3750" kern="0" baseline="30000" dirty="0">
              <a:solidFill>
                <a:srgbClr val="000000"/>
              </a:solidFill>
              <a:latin typeface="Roboto Light"/>
              <a:ea typeface="Roboto Bold"/>
            </a:endParaRPr>
          </a:p>
        </p:txBody>
      </p:sp>
      <p:sp>
        <p:nvSpPr>
          <p:cNvPr id="2954" name="basic"/>
          <p:cNvSpPr txBox="1"/>
          <p:nvPr/>
        </p:nvSpPr>
        <p:spPr>
          <a:xfrm>
            <a:off x="3050382" y="2149984"/>
            <a:ext cx="1865966" cy="220317"/>
          </a:xfrm>
          <a:prstGeom prst="rect">
            <a:avLst/>
          </a:prstGeom>
          <a:ln w="12700">
            <a:miter lim="400000"/>
          </a:ln>
          <a:extLst>
            <a:ext uri="{C572A759-6A51-4108-AA02-DFA0A04FC94B}">
              <ma14:wrappingTextBoxFlag xmlns:ma14="http://schemas.microsoft.com/office/mac/drawingml/2011/main" xmlns="" val="1"/>
            </a:ext>
          </a:extLst>
        </p:spPr>
        <p:txBody>
          <a:bodyPr wrap="square" lIns="19050" tIns="19050" rIns="19050" bIns="19050" anchor="b">
            <a:spAutoFit/>
          </a:bodyPr>
          <a:lstStyle>
            <a:lvl1pPr algn="ctr">
              <a:lnSpc>
                <a:spcPct val="90000"/>
              </a:lnSpc>
              <a:defRPr sz="3500" cap="all" spc="104">
                <a:latin typeface="+mn-lt"/>
                <a:ea typeface="+mn-ea"/>
                <a:cs typeface="+mn-cs"/>
                <a:sym typeface="Roboto Bold"/>
              </a:defRPr>
            </a:lvl1pPr>
          </a:lstStyle>
          <a:p>
            <a:pPr defTabSz="309563" eaLnBrk="1" fontAlgn="auto">
              <a:spcBef>
                <a:spcPts val="0"/>
              </a:spcBef>
              <a:spcAft>
                <a:spcPts val="0"/>
              </a:spcAft>
            </a:pPr>
            <a:r>
              <a:rPr lang="en-US" sz="1313" kern="0" spc="39" dirty="0">
                <a:solidFill>
                  <a:srgbClr val="000000"/>
                </a:solidFill>
                <a:latin typeface="Roboto Light"/>
                <a:ea typeface="Roboto Bold"/>
              </a:rPr>
              <a:t>1,000 </a:t>
            </a:r>
            <a:r>
              <a:rPr lang="en-US" sz="1313" kern="0" spc="39" dirty="0" err="1">
                <a:solidFill>
                  <a:srgbClr val="000000"/>
                </a:solidFill>
                <a:latin typeface="Roboto Light"/>
                <a:ea typeface="Roboto Bold"/>
              </a:rPr>
              <a:t>mbps</a:t>
            </a:r>
            <a:r>
              <a:rPr lang="en-US" sz="1313" kern="0" spc="39" dirty="0">
                <a:solidFill>
                  <a:srgbClr val="000000"/>
                </a:solidFill>
                <a:latin typeface="Roboto Light"/>
                <a:ea typeface="Roboto Bold"/>
              </a:rPr>
              <a:t>/1 gig</a:t>
            </a:r>
            <a:endParaRPr sz="1313" kern="0" spc="39" dirty="0">
              <a:solidFill>
                <a:srgbClr val="000000"/>
              </a:solidFill>
              <a:latin typeface="Roboto Light"/>
              <a:ea typeface="Roboto Bold"/>
            </a:endParaRPr>
          </a:p>
        </p:txBody>
      </p:sp>
      <p:sp>
        <p:nvSpPr>
          <p:cNvPr id="2955" name="/month"/>
          <p:cNvSpPr txBox="1"/>
          <p:nvPr/>
        </p:nvSpPr>
        <p:spPr>
          <a:xfrm>
            <a:off x="3330236" y="2847095"/>
            <a:ext cx="1309688" cy="227113"/>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b">
            <a:spAutoFit/>
          </a:bodyPr>
          <a:lstStyle>
            <a:lvl1pPr algn="ctr">
              <a:defRPr sz="3000" spc="90">
                <a:latin typeface="Roboto Light"/>
                <a:ea typeface="Roboto Light"/>
                <a:cs typeface="Roboto Light"/>
                <a:sym typeface="Roboto Light"/>
              </a:defRPr>
            </a:lvl1pPr>
          </a:lstStyle>
          <a:p>
            <a:pPr defTabSz="309563" eaLnBrk="1" fontAlgn="auto">
              <a:lnSpc>
                <a:spcPct val="120000"/>
              </a:lnSpc>
              <a:spcBef>
                <a:spcPts val="0"/>
              </a:spcBef>
              <a:spcAft>
                <a:spcPts val="0"/>
              </a:spcAft>
            </a:pPr>
            <a:r>
              <a:rPr sz="1125" kern="0" spc="34">
                <a:solidFill>
                  <a:srgbClr val="000000"/>
                </a:solidFill>
              </a:rPr>
              <a:t>/month</a:t>
            </a:r>
          </a:p>
        </p:txBody>
      </p:sp>
      <p:sp>
        <p:nvSpPr>
          <p:cNvPr id="2956" name="feature"/>
          <p:cNvSpPr txBox="1"/>
          <p:nvPr/>
        </p:nvSpPr>
        <p:spPr>
          <a:xfrm>
            <a:off x="5201782" y="3479811"/>
            <a:ext cx="1309688" cy="1681358"/>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spAutoFit/>
          </a:bodyPr>
          <a:lstStyle>
            <a:lvl1pPr algn="ctr">
              <a:defRPr sz="3000" spc="90">
                <a:solidFill>
                  <a:srgbClr val="FFFFFF"/>
                </a:solidFill>
                <a:latin typeface="Roboto Light"/>
                <a:ea typeface="Roboto Light"/>
                <a:cs typeface="Roboto Light"/>
                <a:sym typeface="Roboto Light"/>
              </a:defRPr>
            </a:lvl1pPr>
          </a:lstStyle>
          <a:p>
            <a:pPr marL="171450" indent="-171450" algn="l" defTabSz="309563" eaLnBrk="1" fontAlgn="auto">
              <a:lnSpc>
                <a:spcPct val="120000"/>
              </a:lnSpc>
              <a:spcBef>
                <a:spcPts val="0"/>
              </a:spcBef>
              <a:spcAft>
                <a:spcPts val="0"/>
              </a:spcAft>
              <a:buFont typeface="Arial" panose="020B0604020202020204" pitchFamily="34" charset="0"/>
              <a:buChar char="•"/>
            </a:pPr>
            <a:r>
              <a:rPr lang="en-US" sz="1125" kern="0" spc="34" dirty="0"/>
              <a:t>83% of our residential customers order 100 </a:t>
            </a:r>
            <a:r>
              <a:rPr lang="en-US" sz="1125" kern="0" spc="34" dirty="0" err="1"/>
              <a:t>Mbps</a:t>
            </a:r>
            <a:r>
              <a:rPr lang="en-US" sz="1125" kern="0" spc="34" dirty="0"/>
              <a:t>.</a:t>
            </a:r>
          </a:p>
          <a:p>
            <a:pPr marL="171450" indent="-171450" algn="l" defTabSz="309563" eaLnBrk="1" fontAlgn="auto">
              <a:lnSpc>
                <a:spcPct val="120000"/>
              </a:lnSpc>
              <a:spcBef>
                <a:spcPts val="0"/>
              </a:spcBef>
              <a:spcAft>
                <a:spcPts val="0"/>
              </a:spcAft>
              <a:buFont typeface="Arial" panose="020B0604020202020204" pitchFamily="34" charset="0"/>
              <a:buChar char="•"/>
            </a:pPr>
            <a:endParaRPr lang="en-US" sz="1125" kern="0" spc="34" dirty="0"/>
          </a:p>
          <a:p>
            <a:pPr marL="171450" indent="-171450" algn="l" defTabSz="309563" eaLnBrk="1" fontAlgn="auto">
              <a:lnSpc>
                <a:spcPct val="120000"/>
              </a:lnSpc>
              <a:spcBef>
                <a:spcPts val="0"/>
              </a:spcBef>
              <a:spcAft>
                <a:spcPts val="0"/>
              </a:spcAft>
              <a:buFont typeface="Arial" panose="020B0604020202020204" pitchFamily="34" charset="0"/>
              <a:buChar char="•"/>
            </a:pPr>
            <a:r>
              <a:rPr lang="en-US" sz="1125" kern="0" spc="34" dirty="0"/>
              <a:t>Increase to 150 </a:t>
            </a:r>
            <a:r>
              <a:rPr lang="en-US" sz="1125" kern="0" spc="34" dirty="0" err="1"/>
              <a:t>Mbps</a:t>
            </a:r>
            <a:r>
              <a:rPr lang="en-US" sz="1125" kern="0" spc="34" dirty="0"/>
              <a:t> &amp; $54.95 May 1, 2020.</a:t>
            </a:r>
            <a:endParaRPr sz="1125" kern="0" spc="34" dirty="0"/>
          </a:p>
        </p:txBody>
      </p:sp>
      <p:sp>
        <p:nvSpPr>
          <p:cNvPr id="2960" name="19"/>
          <p:cNvSpPr txBox="1"/>
          <p:nvPr/>
        </p:nvSpPr>
        <p:spPr>
          <a:xfrm>
            <a:off x="5201782" y="2357306"/>
            <a:ext cx="1309688" cy="557845"/>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b">
            <a:spAutoFit/>
          </a:bodyPr>
          <a:lstStyle>
            <a:lvl1pPr algn="ctr">
              <a:lnSpc>
                <a:spcPct val="90000"/>
              </a:lnSpc>
              <a:defRPr sz="10000" cap="all" spc="0">
                <a:solidFill>
                  <a:srgbClr val="FFFFFF"/>
                </a:solidFill>
                <a:latin typeface="+mn-lt"/>
                <a:ea typeface="+mn-ea"/>
                <a:cs typeface="+mn-cs"/>
                <a:sym typeface="Roboto Bold"/>
              </a:defRPr>
            </a:lvl1pPr>
          </a:lstStyle>
          <a:p>
            <a:pPr defTabSz="309563" eaLnBrk="1" fontAlgn="auto">
              <a:spcBef>
                <a:spcPts val="0"/>
              </a:spcBef>
              <a:spcAft>
                <a:spcPts val="0"/>
              </a:spcAft>
            </a:pPr>
            <a:r>
              <a:rPr lang="en-US" sz="3750" kern="0" baseline="30000" dirty="0">
                <a:latin typeface="Roboto Light"/>
                <a:ea typeface="Roboto Bold"/>
              </a:rPr>
              <a:t>$</a:t>
            </a:r>
            <a:r>
              <a:rPr lang="en-US" sz="3750" kern="0" dirty="0">
                <a:latin typeface="Roboto Light"/>
                <a:ea typeface="Roboto Bold"/>
              </a:rPr>
              <a:t>49.</a:t>
            </a:r>
            <a:r>
              <a:rPr lang="en-US" sz="3750" kern="0" baseline="30000" dirty="0">
                <a:latin typeface="Roboto Light"/>
                <a:ea typeface="Roboto Bold"/>
              </a:rPr>
              <a:t>95</a:t>
            </a:r>
          </a:p>
        </p:txBody>
      </p:sp>
      <p:sp>
        <p:nvSpPr>
          <p:cNvPr id="2961" name="pro"/>
          <p:cNvSpPr txBox="1"/>
          <p:nvPr/>
        </p:nvSpPr>
        <p:spPr>
          <a:xfrm>
            <a:off x="5201782" y="2149984"/>
            <a:ext cx="1309688" cy="220317"/>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b">
            <a:spAutoFit/>
          </a:bodyPr>
          <a:lstStyle>
            <a:lvl1pPr algn="ctr">
              <a:lnSpc>
                <a:spcPct val="90000"/>
              </a:lnSpc>
              <a:defRPr sz="3500" cap="all" spc="104">
                <a:solidFill>
                  <a:srgbClr val="FFFFFF"/>
                </a:solidFill>
                <a:latin typeface="+mn-lt"/>
                <a:ea typeface="+mn-ea"/>
                <a:cs typeface="+mn-cs"/>
                <a:sym typeface="Roboto Bold"/>
              </a:defRPr>
            </a:lvl1pPr>
          </a:lstStyle>
          <a:p>
            <a:pPr defTabSz="309563" eaLnBrk="1" fontAlgn="auto">
              <a:spcBef>
                <a:spcPts val="0"/>
              </a:spcBef>
              <a:spcAft>
                <a:spcPts val="0"/>
              </a:spcAft>
            </a:pPr>
            <a:r>
              <a:rPr lang="en-US" sz="1313" b="1" kern="0" spc="39" dirty="0">
                <a:latin typeface="Roboto Light"/>
                <a:ea typeface="Roboto Bold"/>
              </a:rPr>
              <a:t>100 </a:t>
            </a:r>
            <a:r>
              <a:rPr lang="en-US" sz="1313" b="1" kern="0" spc="39" dirty="0" err="1">
                <a:latin typeface="Roboto Light"/>
                <a:ea typeface="Roboto Bold"/>
              </a:rPr>
              <a:t>mbps</a:t>
            </a:r>
            <a:endParaRPr sz="1313" b="1" kern="0" spc="39" dirty="0">
              <a:latin typeface="Roboto Light"/>
              <a:ea typeface="Roboto Bold"/>
            </a:endParaRPr>
          </a:p>
        </p:txBody>
      </p:sp>
      <p:sp>
        <p:nvSpPr>
          <p:cNvPr id="2962" name="/month"/>
          <p:cNvSpPr txBox="1"/>
          <p:nvPr/>
        </p:nvSpPr>
        <p:spPr>
          <a:xfrm>
            <a:off x="5204281" y="2847095"/>
            <a:ext cx="1309688" cy="227113"/>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b">
            <a:spAutoFit/>
          </a:bodyPr>
          <a:lstStyle>
            <a:lvl1pPr algn="ctr">
              <a:defRPr sz="3000" spc="90">
                <a:solidFill>
                  <a:srgbClr val="FFFFFF"/>
                </a:solidFill>
                <a:latin typeface="Roboto Light"/>
                <a:ea typeface="Roboto Light"/>
                <a:cs typeface="Roboto Light"/>
                <a:sym typeface="Roboto Light"/>
              </a:defRPr>
            </a:lvl1pPr>
          </a:lstStyle>
          <a:p>
            <a:pPr defTabSz="309563" eaLnBrk="1" fontAlgn="auto">
              <a:lnSpc>
                <a:spcPct val="120000"/>
              </a:lnSpc>
              <a:spcBef>
                <a:spcPts val="0"/>
              </a:spcBef>
              <a:spcAft>
                <a:spcPts val="0"/>
              </a:spcAft>
            </a:pPr>
            <a:r>
              <a:rPr sz="1125" kern="0" spc="34"/>
              <a:t>/month</a:t>
            </a:r>
          </a:p>
        </p:txBody>
      </p:sp>
    </p:spTree>
    <p:extLst>
      <p:ext uri="{BB962C8B-B14F-4D97-AF65-F5344CB8AC3E}">
        <p14:creationId xmlns:p14="http://schemas.microsoft.com/office/powerpoint/2010/main" val="37224140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9" name="Rectangle"/>
          <p:cNvSpPr/>
          <p:nvPr/>
        </p:nvSpPr>
        <p:spPr>
          <a:xfrm>
            <a:off x="0" y="2143125"/>
            <a:ext cx="4074928" cy="2571750"/>
          </a:xfrm>
          <a:prstGeom prst="rect">
            <a:avLst/>
          </a:prstGeom>
          <a:solidFill>
            <a:schemeClr val="tx2"/>
          </a:solidFill>
          <a:ln w="12700">
            <a:miter lim="400000"/>
          </a:ln>
          <a:effectLst>
            <a:outerShdw blurRad="1270000" dist="635000" rotWithShape="0">
              <a:srgbClr val="000000">
                <a:alpha val="25000"/>
              </a:srgbClr>
            </a:outerShdw>
          </a:effectLst>
        </p:spPr>
        <p:txBody>
          <a:bodyPr lIns="19050" tIns="19050" rIns="19050" bIns="19050" anchor="ctr"/>
          <a:lstStyle/>
          <a:p>
            <a:pPr algn="ctr" defTabSz="309563" eaLnBrk="1" fontAlgn="auto">
              <a:spcBef>
                <a:spcPts val="0"/>
              </a:spcBef>
              <a:spcAft>
                <a:spcPts val="0"/>
              </a:spcAft>
              <a:defRPr sz="3200" spc="0">
                <a:solidFill>
                  <a:srgbClr val="FFFFFF"/>
                </a:solidFill>
                <a:latin typeface="Roboto Light"/>
                <a:ea typeface="Roboto Light"/>
                <a:cs typeface="Roboto Light"/>
                <a:sym typeface="Roboto Light"/>
              </a:defRPr>
            </a:pPr>
            <a:endParaRPr sz="1200" kern="0">
              <a:solidFill>
                <a:srgbClr val="FFFFFF"/>
              </a:solidFill>
              <a:latin typeface="Roboto Light"/>
              <a:ea typeface="Roboto Light"/>
              <a:sym typeface="Roboto Light"/>
            </a:endParaRPr>
          </a:p>
        </p:txBody>
      </p:sp>
      <p:sp>
        <p:nvSpPr>
          <p:cNvPr id="1860" name="collage…"/>
          <p:cNvSpPr txBox="1"/>
          <p:nvPr/>
        </p:nvSpPr>
        <p:spPr>
          <a:xfrm>
            <a:off x="1220441" y="2590180"/>
            <a:ext cx="1905000" cy="557845"/>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b">
            <a:spAutoFit/>
          </a:bodyPr>
          <a:lstStyle/>
          <a:p>
            <a:pPr defTabSz="309563" eaLnBrk="1" fontAlgn="auto">
              <a:lnSpc>
                <a:spcPct val="90000"/>
              </a:lnSpc>
              <a:spcBef>
                <a:spcPts val="0"/>
              </a:spcBef>
              <a:spcAft>
                <a:spcPts val="0"/>
              </a:spcAft>
              <a:defRPr sz="5000" cap="all" spc="150">
                <a:solidFill>
                  <a:srgbClr val="FFFFFF"/>
                </a:solidFill>
                <a:latin typeface="+mn-lt"/>
                <a:ea typeface="+mn-ea"/>
                <a:cs typeface="+mn-cs"/>
                <a:sym typeface="Roboto Bold"/>
              </a:defRPr>
            </a:pPr>
            <a:r>
              <a:rPr lang="en-US" sz="1875" kern="0" cap="all" spc="56" dirty="0">
                <a:solidFill>
                  <a:srgbClr val="FFFFFF"/>
                </a:solidFill>
                <a:latin typeface="Roboto Black"/>
                <a:ea typeface="Roboto Bold"/>
                <a:sym typeface="Roboto Bold"/>
              </a:rPr>
              <a:t>total</a:t>
            </a:r>
          </a:p>
          <a:p>
            <a:pPr defTabSz="309563" eaLnBrk="1" fontAlgn="auto">
              <a:lnSpc>
                <a:spcPct val="90000"/>
              </a:lnSpc>
              <a:spcBef>
                <a:spcPts val="0"/>
              </a:spcBef>
              <a:spcAft>
                <a:spcPts val="0"/>
              </a:spcAft>
              <a:defRPr sz="5000" cap="all" spc="150">
                <a:solidFill>
                  <a:srgbClr val="FFFFFF"/>
                </a:solidFill>
                <a:latin typeface="+mn-lt"/>
                <a:ea typeface="+mn-ea"/>
                <a:cs typeface="+mn-cs"/>
                <a:sym typeface="Roboto Bold"/>
              </a:defRPr>
            </a:pPr>
            <a:r>
              <a:rPr lang="en-US" sz="1875" kern="0" cap="all" spc="56" dirty="0">
                <a:solidFill>
                  <a:srgbClr val="FFFFFF"/>
                </a:solidFill>
                <a:latin typeface="Roboto Black"/>
                <a:ea typeface="Roboto Bold"/>
                <a:sym typeface="Roboto Bold"/>
              </a:rPr>
              <a:t>CUSTOMERS</a:t>
            </a:r>
            <a:endParaRPr sz="1875" kern="0" cap="all" spc="56" dirty="0">
              <a:solidFill>
                <a:srgbClr val="FFFFFF"/>
              </a:solidFill>
              <a:latin typeface="Roboto Black"/>
              <a:ea typeface="Roboto Bold"/>
              <a:sym typeface="Roboto Bold"/>
            </a:endParaRPr>
          </a:p>
        </p:txBody>
      </p:sp>
      <p:sp>
        <p:nvSpPr>
          <p:cNvPr id="1861" name="Lorem ipsum sit lom dolor sit dolor amet, Lorem ipsum sit lom dolor sit amet, consectetur sit amet adipiscing. Lorem ipsum sit lom dolor sit amet, Lorem ipsum sit lom."/>
          <p:cNvSpPr txBox="1"/>
          <p:nvPr/>
        </p:nvSpPr>
        <p:spPr>
          <a:xfrm>
            <a:off x="1236263" y="3243878"/>
            <a:ext cx="2423996" cy="542136"/>
          </a:xfrm>
          <a:prstGeom prst="rect">
            <a:avLst/>
          </a:prstGeom>
          <a:ln w="12700">
            <a:miter lim="400000"/>
          </a:ln>
          <a:extLst>
            <a:ext uri="{C572A759-6A51-4108-AA02-DFA0A04FC94B}">
              <ma14:wrappingTextBoxFlag xmlns:ma14="http://schemas.microsoft.com/office/mac/drawingml/2011/main" xmlns="" val="1"/>
            </a:ext>
          </a:extLst>
        </p:spPr>
        <p:txBody>
          <a:bodyPr wrap="square" lIns="19050" tIns="19050" rIns="19050" bIns="19050">
            <a:spAutoFit/>
          </a:bodyPr>
          <a:lstStyle>
            <a:lvl1pPr>
              <a:defRPr>
                <a:solidFill>
                  <a:srgbClr val="FFFFFF"/>
                </a:solidFill>
              </a:defRPr>
            </a:lvl1pPr>
          </a:lstStyle>
          <a:p>
            <a:pPr defTabSz="309563" eaLnBrk="1" fontAlgn="auto">
              <a:lnSpc>
                <a:spcPct val="120000"/>
              </a:lnSpc>
              <a:spcBef>
                <a:spcPts val="0"/>
              </a:spcBef>
              <a:spcAft>
                <a:spcPts val="0"/>
              </a:spcAft>
            </a:pPr>
            <a:r>
              <a:rPr lang="en-US" sz="938" b="1" kern="0" spc="28" dirty="0">
                <a:latin typeface="Roboto Light"/>
                <a:ea typeface="Roboto Light"/>
                <a:sym typeface="Roboto Light"/>
              </a:rPr>
              <a:t>7,135 </a:t>
            </a:r>
            <a:r>
              <a:rPr lang="en-US" sz="938" kern="0" spc="28" dirty="0">
                <a:latin typeface="Roboto Light"/>
                <a:ea typeface="Roboto Light"/>
                <a:sym typeface="Roboto Light"/>
              </a:rPr>
              <a:t>Internet </a:t>
            </a:r>
          </a:p>
          <a:p>
            <a:pPr defTabSz="309563" eaLnBrk="1" fontAlgn="auto">
              <a:lnSpc>
                <a:spcPct val="120000"/>
              </a:lnSpc>
              <a:spcBef>
                <a:spcPts val="0"/>
              </a:spcBef>
              <a:spcAft>
                <a:spcPts val="0"/>
              </a:spcAft>
            </a:pPr>
            <a:r>
              <a:rPr lang="en-US" sz="938" b="1" kern="0" spc="28" dirty="0">
                <a:latin typeface="Roboto Light"/>
                <a:ea typeface="Roboto Light"/>
                <a:sym typeface="Roboto Light"/>
              </a:rPr>
              <a:t>1,219</a:t>
            </a:r>
            <a:r>
              <a:rPr lang="en-US" sz="938" kern="0" spc="28" dirty="0">
                <a:latin typeface="Roboto Light"/>
                <a:ea typeface="Roboto Light"/>
                <a:sym typeface="Roboto Light"/>
              </a:rPr>
              <a:t> Phone</a:t>
            </a:r>
          </a:p>
          <a:p>
            <a:pPr defTabSz="309563" eaLnBrk="1" fontAlgn="auto">
              <a:lnSpc>
                <a:spcPct val="120000"/>
              </a:lnSpc>
              <a:spcBef>
                <a:spcPts val="0"/>
              </a:spcBef>
              <a:spcAft>
                <a:spcPts val="0"/>
              </a:spcAft>
            </a:pPr>
            <a:r>
              <a:rPr lang="en-US" sz="938" b="1" kern="0" spc="28" dirty="0">
                <a:latin typeface="Roboto Light"/>
                <a:ea typeface="Roboto Light"/>
                <a:sym typeface="Roboto Light"/>
              </a:rPr>
              <a:t>605</a:t>
            </a:r>
            <a:r>
              <a:rPr lang="en-US" sz="938" kern="0" spc="28" dirty="0">
                <a:latin typeface="Roboto Light"/>
                <a:ea typeface="Roboto Light"/>
                <a:sym typeface="Roboto Light"/>
              </a:rPr>
              <a:t> TV</a:t>
            </a:r>
            <a:endParaRPr sz="938" kern="0" spc="28" dirty="0">
              <a:latin typeface="Roboto Light"/>
              <a:ea typeface="Roboto Light"/>
              <a:sym typeface="Roboto Light"/>
            </a:endParaRPr>
          </a:p>
        </p:txBody>
      </p:sp>
      <p:sp>
        <p:nvSpPr>
          <p:cNvPr id="1862" name="Square"/>
          <p:cNvSpPr/>
          <p:nvPr/>
        </p:nvSpPr>
        <p:spPr>
          <a:xfrm>
            <a:off x="496828" y="2614863"/>
            <a:ext cx="476250" cy="476250"/>
          </a:xfrm>
          <a:prstGeom prst="rect">
            <a:avLst/>
          </a:prstGeom>
          <a:solidFill>
            <a:srgbClr val="FFFFFF"/>
          </a:solidFill>
          <a:ln w="12700">
            <a:miter lim="400000"/>
          </a:ln>
        </p:spPr>
        <p:txBody>
          <a:bodyPr lIns="19050" tIns="19050" rIns="19050" bIns="19050" anchor="ctr"/>
          <a:lstStyle/>
          <a:p>
            <a:pPr algn="ctr" defTabSz="309563" eaLnBrk="1" fontAlgn="auto">
              <a:spcBef>
                <a:spcPts val="0"/>
              </a:spcBef>
              <a:spcAft>
                <a:spcPts val="0"/>
              </a:spcAft>
              <a:defRPr sz="3200" spc="0">
                <a:solidFill>
                  <a:srgbClr val="FFFFFF"/>
                </a:solidFill>
                <a:latin typeface="Roboto Light"/>
                <a:ea typeface="Roboto Light"/>
                <a:cs typeface="Roboto Light"/>
                <a:sym typeface="Roboto Light"/>
              </a:defRPr>
            </a:pPr>
            <a:endParaRPr sz="1200" kern="0">
              <a:solidFill>
                <a:srgbClr val="FFFFFF"/>
              </a:solidFill>
              <a:latin typeface="Roboto Light"/>
              <a:ea typeface="Roboto Light"/>
              <a:sym typeface="Roboto Light"/>
            </a:endParaRPr>
          </a:p>
        </p:txBody>
      </p:sp>
      <p:sp>
        <p:nvSpPr>
          <p:cNvPr id="1863" name="Shape"/>
          <p:cNvSpPr/>
          <p:nvPr/>
        </p:nvSpPr>
        <p:spPr>
          <a:xfrm>
            <a:off x="657092" y="2740809"/>
            <a:ext cx="155721" cy="224358"/>
          </a:xfrm>
          <a:custGeom>
            <a:avLst/>
            <a:gdLst/>
            <a:ahLst/>
            <a:cxnLst>
              <a:cxn ang="0">
                <a:pos x="wd2" y="hd2"/>
              </a:cxn>
              <a:cxn ang="5400000">
                <a:pos x="wd2" y="hd2"/>
              </a:cxn>
              <a:cxn ang="10800000">
                <a:pos x="wd2" y="hd2"/>
              </a:cxn>
              <a:cxn ang="16200000">
                <a:pos x="wd2" y="hd2"/>
              </a:cxn>
            </a:cxnLst>
            <a:rect l="0" t="0" r="r" b="b"/>
            <a:pathLst>
              <a:path w="21043" h="21390" extrusionOk="0">
                <a:moveTo>
                  <a:pt x="1913" y="21258"/>
                </a:moveTo>
                <a:cubicBezTo>
                  <a:pt x="2462" y="20060"/>
                  <a:pt x="3011" y="18563"/>
                  <a:pt x="4048" y="16296"/>
                </a:cubicBezTo>
                <a:cubicBezTo>
                  <a:pt x="7831" y="15911"/>
                  <a:pt x="10028" y="16681"/>
                  <a:pt x="12163" y="13259"/>
                </a:cubicBezTo>
                <a:cubicBezTo>
                  <a:pt x="10028" y="14029"/>
                  <a:pt x="7831" y="12490"/>
                  <a:pt x="7831" y="12147"/>
                </a:cubicBezTo>
                <a:cubicBezTo>
                  <a:pt x="7831" y="11377"/>
                  <a:pt x="13750" y="12490"/>
                  <a:pt x="17594" y="8298"/>
                </a:cubicBezTo>
                <a:cubicBezTo>
                  <a:pt x="12713" y="9110"/>
                  <a:pt x="11065" y="7613"/>
                  <a:pt x="11614" y="7186"/>
                </a:cubicBezTo>
                <a:cubicBezTo>
                  <a:pt x="13262" y="6801"/>
                  <a:pt x="17594" y="7186"/>
                  <a:pt x="19730" y="5689"/>
                </a:cubicBezTo>
                <a:cubicBezTo>
                  <a:pt x="20828" y="4919"/>
                  <a:pt x="21377" y="2652"/>
                  <a:pt x="20828" y="1882"/>
                </a:cubicBezTo>
                <a:cubicBezTo>
                  <a:pt x="20279" y="1155"/>
                  <a:pt x="17045" y="0"/>
                  <a:pt x="14909" y="0"/>
                </a:cubicBezTo>
                <a:cubicBezTo>
                  <a:pt x="13262" y="385"/>
                  <a:pt x="10028" y="5304"/>
                  <a:pt x="9479" y="5304"/>
                </a:cubicBezTo>
                <a:cubicBezTo>
                  <a:pt x="8380" y="5304"/>
                  <a:pt x="8380" y="3037"/>
                  <a:pt x="10028" y="770"/>
                </a:cubicBezTo>
                <a:cubicBezTo>
                  <a:pt x="7831" y="1497"/>
                  <a:pt x="5146" y="3037"/>
                  <a:pt x="4048" y="4534"/>
                </a:cubicBezTo>
                <a:cubicBezTo>
                  <a:pt x="2462" y="6801"/>
                  <a:pt x="4597" y="12874"/>
                  <a:pt x="3499" y="12874"/>
                </a:cubicBezTo>
                <a:cubicBezTo>
                  <a:pt x="3011" y="13259"/>
                  <a:pt x="814" y="10223"/>
                  <a:pt x="265" y="9110"/>
                </a:cubicBezTo>
                <a:cubicBezTo>
                  <a:pt x="-223" y="10992"/>
                  <a:pt x="-223" y="12874"/>
                  <a:pt x="1913" y="15526"/>
                </a:cubicBezTo>
                <a:cubicBezTo>
                  <a:pt x="1363" y="17408"/>
                  <a:pt x="814" y="19333"/>
                  <a:pt x="265" y="20445"/>
                </a:cubicBezTo>
                <a:cubicBezTo>
                  <a:pt x="265" y="21258"/>
                  <a:pt x="1913" y="21600"/>
                  <a:pt x="1913" y="21258"/>
                </a:cubicBezTo>
              </a:path>
            </a:pathLst>
          </a:custGeom>
          <a:solidFill>
            <a:schemeClr val="accent1"/>
          </a:solidFill>
          <a:ln w="12700">
            <a:miter lim="400000"/>
          </a:ln>
        </p:spPr>
        <p:txBody>
          <a:bodyPr lIns="17145" rIns="17145" anchor="ctr"/>
          <a:lstStyle/>
          <a:p>
            <a:pPr algn="ctr" defTabSz="309563" eaLnBrk="1" fontAlgn="auto">
              <a:spcBef>
                <a:spcPts val="0"/>
              </a:spcBef>
              <a:spcAft>
                <a:spcPts val="0"/>
              </a:spcAft>
              <a:defRPr sz="3200" spc="0">
                <a:solidFill>
                  <a:srgbClr val="FFFFFF"/>
                </a:solidFill>
                <a:latin typeface="Roboto Light"/>
                <a:ea typeface="Roboto Light"/>
                <a:cs typeface="Roboto Light"/>
                <a:sym typeface="Roboto Light"/>
              </a:defRPr>
            </a:pPr>
            <a:endParaRPr sz="1200" kern="0">
              <a:solidFill>
                <a:srgbClr val="FFFFFF"/>
              </a:solidFill>
              <a:latin typeface="Roboto Light"/>
              <a:ea typeface="Roboto Light"/>
              <a:sym typeface="Roboto Light"/>
            </a:endParaRPr>
          </a:p>
        </p:txBody>
      </p:sp>
      <p:graphicFrame>
        <p:nvGraphicFramePr>
          <p:cNvPr id="22" name="Chart 21"/>
          <p:cNvGraphicFramePr/>
          <p:nvPr/>
        </p:nvGraphicFramePr>
        <p:xfrm>
          <a:off x="3964868" y="1134484"/>
          <a:ext cx="4981074" cy="4027082"/>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a:extLst>
              <a:ext uri="{FF2B5EF4-FFF2-40B4-BE49-F238E27FC236}">
                <a16:creationId xmlns:a16="http://schemas.microsoft.com/office/drawing/2014/main" id="{D1C3EA5B-8359-874F-A778-E09CA722DAF0}"/>
              </a:ext>
            </a:extLst>
          </p:cNvPr>
          <p:cNvSpPr/>
          <p:nvPr/>
        </p:nvSpPr>
        <p:spPr>
          <a:xfrm>
            <a:off x="5337171" y="3630474"/>
            <a:ext cx="2346529" cy="369012"/>
          </a:xfrm>
          <a:prstGeom prst="rect">
            <a:avLst/>
          </a:prstGeom>
        </p:spPr>
        <p:txBody>
          <a:bodyPr wrap="square">
            <a:spAutoFit/>
          </a:bodyPr>
          <a:lstStyle/>
          <a:p>
            <a:pPr algn="ctr" defTabSz="309563" eaLnBrk="1" fontAlgn="auto">
              <a:lnSpc>
                <a:spcPct val="120000"/>
              </a:lnSpc>
              <a:spcBef>
                <a:spcPts val="0"/>
              </a:spcBef>
              <a:spcAft>
                <a:spcPts val="0"/>
              </a:spcAft>
              <a:defRPr sz="3200" b="0" i="0" u="none" strike="noStrike" kern="1200" spc="300" baseline="0">
                <a:solidFill>
                  <a:srgbClr val="2E2E2E">
                    <a:lumMod val="65000"/>
                    <a:lumOff val="35000"/>
                  </a:srgbClr>
                </a:solidFill>
                <a:latin typeface="+mj-lt"/>
                <a:ea typeface="+mn-ea"/>
                <a:cs typeface="+mn-cs"/>
              </a:defRPr>
            </a:pPr>
            <a:r>
              <a:rPr lang="en-US" sz="1650" spc="113" dirty="0">
                <a:solidFill>
                  <a:srgbClr val="FFFFFF"/>
                </a:solidFill>
                <a:latin typeface="Roboto Black"/>
                <a:ea typeface="Roboto Bold"/>
                <a:sym typeface="Roboto Light"/>
              </a:rPr>
              <a:t>7,135 subscribers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idx="13"/>
          </p:nvPr>
        </p:nvPicPr>
        <p:blipFill>
          <a:blip r:embed="rId3">
            <a:extLst>
              <a:ext uri="{28A0092B-C50C-407E-A947-70E740481C1C}">
                <a14:useLocalDpi xmlns:a14="http://schemas.microsoft.com/office/drawing/2010/main" val="0"/>
              </a:ext>
            </a:extLst>
          </a:blip>
          <a:srcRect t="4522" b="4522"/>
          <a:stretch>
            <a:fillRect/>
          </a:stretch>
        </p:blipFill>
        <p:spPr/>
      </p:pic>
      <p:grpSp>
        <p:nvGrpSpPr>
          <p:cNvPr id="25" name="Group 24"/>
          <p:cNvGrpSpPr/>
          <p:nvPr/>
        </p:nvGrpSpPr>
        <p:grpSpPr>
          <a:xfrm>
            <a:off x="7298789" y="5051909"/>
            <a:ext cx="1161527" cy="233201"/>
            <a:chOff x="5242880" y="3539811"/>
            <a:chExt cx="6732561" cy="1351703"/>
          </a:xfrm>
        </p:grpSpPr>
        <p:sp>
          <p:nvSpPr>
            <p:cNvPr id="34" name="Freeform 33"/>
            <p:cNvSpPr>
              <a:spLocks/>
            </p:cNvSpPr>
            <p:nvPr/>
          </p:nvSpPr>
          <p:spPr bwMode="auto">
            <a:xfrm>
              <a:off x="7885729" y="3539811"/>
              <a:ext cx="1416585" cy="1351703"/>
            </a:xfrm>
            <a:custGeom>
              <a:avLst/>
              <a:gdLst>
                <a:gd name="T0" fmla="*/ 327 w 655"/>
                <a:gd name="T1" fmla="*/ 379 h 625"/>
                <a:gd name="T2" fmla="*/ 478 w 655"/>
                <a:gd name="T3" fmla="*/ 0 h 625"/>
                <a:gd name="T4" fmla="*/ 655 w 655"/>
                <a:gd name="T5" fmla="*/ 0 h 625"/>
                <a:gd name="T6" fmla="*/ 388 w 655"/>
                <a:gd name="T7" fmla="*/ 625 h 625"/>
                <a:gd name="T8" fmla="*/ 263 w 655"/>
                <a:gd name="T9" fmla="*/ 625 h 625"/>
                <a:gd name="T10" fmla="*/ 0 w 655"/>
                <a:gd name="T11" fmla="*/ 0 h 625"/>
                <a:gd name="T12" fmla="*/ 175 w 655"/>
                <a:gd name="T13" fmla="*/ 0 h 625"/>
                <a:gd name="T14" fmla="*/ 327 w 655"/>
                <a:gd name="T15" fmla="*/ 379 h 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5" h="625">
                  <a:moveTo>
                    <a:pt x="327" y="379"/>
                  </a:moveTo>
                  <a:lnTo>
                    <a:pt x="478" y="0"/>
                  </a:lnTo>
                  <a:lnTo>
                    <a:pt x="655" y="0"/>
                  </a:lnTo>
                  <a:lnTo>
                    <a:pt x="388" y="625"/>
                  </a:lnTo>
                  <a:lnTo>
                    <a:pt x="263" y="625"/>
                  </a:lnTo>
                  <a:lnTo>
                    <a:pt x="0" y="0"/>
                  </a:lnTo>
                  <a:lnTo>
                    <a:pt x="175" y="0"/>
                  </a:lnTo>
                  <a:lnTo>
                    <a:pt x="327" y="379"/>
                  </a:lnTo>
                  <a:close/>
                </a:path>
              </a:pathLst>
            </a:custGeom>
            <a:solidFill>
              <a:srgbClr val="00B2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35" name="Freeform 34"/>
            <p:cNvSpPr>
              <a:spLocks/>
            </p:cNvSpPr>
            <p:nvPr/>
          </p:nvSpPr>
          <p:spPr bwMode="auto">
            <a:xfrm>
              <a:off x="8908698" y="3539811"/>
              <a:ext cx="1416585" cy="1351703"/>
            </a:xfrm>
            <a:custGeom>
              <a:avLst/>
              <a:gdLst>
                <a:gd name="T0" fmla="*/ 329 w 655"/>
                <a:gd name="T1" fmla="*/ 246 h 625"/>
                <a:gd name="T2" fmla="*/ 175 w 655"/>
                <a:gd name="T3" fmla="*/ 625 h 625"/>
                <a:gd name="T4" fmla="*/ 0 w 655"/>
                <a:gd name="T5" fmla="*/ 625 h 625"/>
                <a:gd name="T6" fmla="*/ 267 w 655"/>
                <a:gd name="T7" fmla="*/ 0 h 625"/>
                <a:gd name="T8" fmla="*/ 392 w 655"/>
                <a:gd name="T9" fmla="*/ 0 h 625"/>
                <a:gd name="T10" fmla="*/ 655 w 655"/>
                <a:gd name="T11" fmla="*/ 625 h 625"/>
                <a:gd name="T12" fmla="*/ 478 w 655"/>
                <a:gd name="T13" fmla="*/ 625 h 625"/>
                <a:gd name="T14" fmla="*/ 329 w 655"/>
                <a:gd name="T15" fmla="*/ 246 h 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5" h="625">
                  <a:moveTo>
                    <a:pt x="329" y="246"/>
                  </a:moveTo>
                  <a:lnTo>
                    <a:pt x="175" y="625"/>
                  </a:lnTo>
                  <a:lnTo>
                    <a:pt x="0" y="625"/>
                  </a:lnTo>
                  <a:lnTo>
                    <a:pt x="267" y="0"/>
                  </a:lnTo>
                  <a:lnTo>
                    <a:pt x="392" y="0"/>
                  </a:lnTo>
                  <a:lnTo>
                    <a:pt x="655" y="625"/>
                  </a:lnTo>
                  <a:lnTo>
                    <a:pt x="478" y="625"/>
                  </a:lnTo>
                  <a:lnTo>
                    <a:pt x="329" y="246"/>
                  </a:lnTo>
                  <a:close/>
                </a:path>
              </a:pathLst>
            </a:custGeom>
            <a:solidFill>
              <a:srgbClr val="00B2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36" name="Freeform 35"/>
            <p:cNvSpPr>
              <a:spLocks/>
            </p:cNvSpPr>
            <p:nvPr/>
          </p:nvSpPr>
          <p:spPr bwMode="auto">
            <a:xfrm>
              <a:off x="5242880" y="3539811"/>
              <a:ext cx="767768" cy="1351703"/>
            </a:xfrm>
            <a:custGeom>
              <a:avLst/>
              <a:gdLst>
                <a:gd name="T0" fmla="*/ 161 w 355"/>
                <a:gd name="T1" fmla="*/ 137 h 625"/>
                <a:gd name="T2" fmla="*/ 161 w 355"/>
                <a:gd name="T3" fmla="*/ 241 h 625"/>
                <a:gd name="T4" fmla="*/ 343 w 355"/>
                <a:gd name="T5" fmla="*/ 241 h 625"/>
                <a:gd name="T6" fmla="*/ 343 w 355"/>
                <a:gd name="T7" fmla="*/ 379 h 625"/>
                <a:gd name="T8" fmla="*/ 161 w 355"/>
                <a:gd name="T9" fmla="*/ 379 h 625"/>
                <a:gd name="T10" fmla="*/ 161 w 355"/>
                <a:gd name="T11" fmla="*/ 487 h 625"/>
                <a:gd name="T12" fmla="*/ 355 w 355"/>
                <a:gd name="T13" fmla="*/ 487 h 625"/>
                <a:gd name="T14" fmla="*/ 355 w 355"/>
                <a:gd name="T15" fmla="*/ 625 h 625"/>
                <a:gd name="T16" fmla="*/ 0 w 355"/>
                <a:gd name="T17" fmla="*/ 625 h 625"/>
                <a:gd name="T18" fmla="*/ 0 w 355"/>
                <a:gd name="T19" fmla="*/ 0 h 625"/>
                <a:gd name="T20" fmla="*/ 355 w 355"/>
                <a:gd name="T21" fmla="*/ 0 h 625"/>
                <a:gd name="T22" fmla="*/ 355 w 355"/>
                <a:gd name="T23" fmla="*/ 137 h 625"/>
                <a:gd name="T24" fmla="*/ 161 w 355"/>
                <a:gd name="T25" fmla="*/ 137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5" h="625">
                  <a:moveTo>
                    <a:pt x="161" y="137"/>
                  </a:moveTo>
                  <a:lnTo>
                    <a:pt x="161" y="241"/>
                  </a:lnTo>
                  <a:lnTo>
                    <a:pt x="343" y="241"/>
                  </a:lnTo>
                  <a:lnTo>
                    <a:pt x="343" y="379"/>
                  </a:lnTo>
                  <a:lnTo>
                    <a:pt x="161" y="379"/>
                  </a:lnTo>
                  <a:lnTo>
                    <a:pt x="161" y="487"/>
                  </a:lnTo>
                  <a:lnTo>
                    <a:pt x="355" y="487"/>
                  </a:lnTo>
                  <a:lnTo>
                    <a:pt x="355" y="625"/>
                  </a:lnTo>
                  <a:lnTo>
                    <a:pt x="0" y="625"/>
                  </a:lnTo>
                  <a:lnTo>
                    <a:pt x="0" y="0"/>
                  </a:lnTo>
                  <a:lnTo>
                    <a:pt x="355" y="0"/>
                  </a:lnTo>
                  <a:lnTo>
                    <a:pt x="355" y="137"/>
                  </a:lnTo>
                  <a:lnTo>
                    <a:pt x="161" y="137"/>
                  </a:lnTo>
                  <a:close/>
                </a:path>
              </a:pathLst>
            </a:custGeom>
            <a:solidFill>
              <a:srgbClr val="003A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37" name="Freeform 36"/>
            <p:cNvSpPr>
              <a:spLocks/>
            </p:cNvSpPr>
            <p:nvPr/>
          </p:nvSpPr>
          <p:spPr bwMode="auto">
            <a:xfrm>
              <a:off x="6133923" y="3539811"/>
              <a:ext cx="772093" cy="1351703"/>
            </a:xfrm>
            <a:custGeom>
              <a:avLst/>
              <a:gdLst>
                <a:gd name="T0" fmla="*/ 163 w 357"/>
                <a:gd name="T1" fmla="*/ 487 h 625"/>
                <a:gd name="T2" fmla="*/ 357 w 357"/>
                <a:gd name="T3" fmla="*/ 487 h 625"/>
                <a:gd name="T4" fmla="*/ 357 w 357"/>
                <a:gd name="T5" fmla="*/ 625 h 625"/>
                <a:gd name="T6" fmla="*/ 0 w 357"/>
                <a:gd name="T7" fmla="*/ 625 h 625"/>
                <a:gd name="T8" fmla="*/ 0 w 357"/>
                <a:gd name="T9" fmla="*/ 0 h 625"/>
                <a:gd name="T10" fmla="*/ 163 w 357"/>
                <a:gd name="T11" fmla="*/ 0 h 625"/>
                <a:gd name="T12" fmla="*/ 163 w 357"/>
                <a:gd name="T13" fmla="*/ 487 h 625"/>
              </a:gdLst>
              <a:ahLst/>
              <a:cxnLst>
                <a:cxn ang="0">
                  <a:pos x="T0" y="T1"/>
                </a:cxn>
                <a:cxn ang="0">
                  <a:pos x="T2" y="T3"/>
                </a:cxn>
                <a:cxn ang="0">
                  <a:pos x="T4" y="T5"/>
                </a:cxn>
                <a:cxn ang="0">
                  <a:pos x="T6" y="T7"/>
                </a:cxn>
                <a:cxn ang="0">
                  <a:pos x="T8" y="T9"/>
                </a:cxn>
                <a:cxn ang="0">
                  <a:pos x="T10" y="T11"/>
                </a:cxn>
                <a:cxn ang="0">
                  <a:pos x="T12" y="T13"/>
                </a:cxn>
              </a:cxnLst>
              <a:rect l="0" t="0" r="r" b="b"/>
              <a:pathLst>
                <a:path w="357" h="625">
                  <a:moveTo>
                    <a:pt x="163" y="487"/>
                  </a:moveTo>
                  <a:lnTo>
                    <a:pt x="357" y="487"/>
                  </a:lnTo>
                  <a:lnTo>
                    <a:pt x="357" y="625"/>
                  </a:lnTo>
                  <a:lnTo>
                    <a:pt x="0" y="625"/>
                  </a:lnTo>
                  <a:lnTo>
                    <a:pt x="0" y="0"/>
                  </a:lnTo>
                  <a:lnTo>
                    <a:pt x="163" y="0"/>
                  </a:lnTo>
                  <a:lnTo>
                    <a:pt x="163" y="487"/>
                  </a:lnTo>
                  <a:close/>
                </a:path>
              </a:pathLst>
            </a:custGeom>
            <a:solidFill>
              <a:srgbClr val="003A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38" name="Freeform 37"/>
            <p:cNvSpPr>
              <a:spLocks/>
            </p:cNvSpPr>
            <p:nvPr/>
          </p:nvSpPr>
          <p:spPr bwMode="auto">
            <a:xfrm>
              <a:off x="7042267" y="3539811"/>
              <a:ext cx="767768" cy="1351703"/>
            </a:xfrm>
            <a:custGeom>
              <a:avLst/>
              <a:gdLst>
                <a:gd name="T0" fmla="*/ 163 w 355"/>
                <a:gd name="T1" fmla="*/ 137 h 625"/>
                <a:gd name="T2" fmla="*/ 163 w 355"/>
                <a:gd name="T3" fmla="*/ 241 h 625"/>
                <a:gd name="T4" fmla="*/ 345 w 355"/>
                <a:gd name="T5" fmla="*/ 241 h 625"/>
                <a:gd name="T6" fmla="*/ 345 w 355"/>
                <a:gd name="T7" fmla="*/ 379 h 625"/>
                <a:gd name="T8" fmla="*/ 163 w 355"/>
                <a:gd name="T9" fmla="*/ 379 h 625"/>
                <a:gd name="T10" fmla="*/ 163 w 355"/>
                <a:gd name="T11" fmla="*/ 487 h 625"/>
                <a:gd name="T12" fmla="*/ 355 w 355"/>
                <a:gd name="T13" fmla="*/ 487 h 625"/>
                <a:gd name="T14" fmla="*/ 355 w 355"/>
                <a:gd name="T15" fmla="*/ 625 h 625"/>
                <a:gd name="T16" fmla="*/ 0 w 355"/>
                <a:gd name="T17" fmla="*/ 625 h 625"/>
                <a:gd name="T18" fmla="*/ 0 w 355"/>
                <a:gd name="T19" fmla="*/ 0 h 625"/>
                <a:gd name="T20" fmla="*/ 355 w 355"/>
                <a:gd name="T21" fmla="*/ 0 h 625"/>
                <a:gd name="T22" fmla="*/ 355 w 355"/>
                <a:gd name="T23" fmla="*/ 137 h 625"/>
                <a:gd name="T24" fmla="*/ 163 w 355"/>
                <a:gd name="T25" fmla="*/ 137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5" h="625">
                  <a:moveTo>
                    <a:pt x="163" y="137"/>
                  </a:moveTo>
                  <a:lnTo>
                    <a:pt x="163" y="241"/>
                  </a:lnTo>
                  <a:lnTo>
                    <a:pt x="345" y="241"/>
                  </a:lnTo>
                  <a:lnTo>
                    <a:pt x="345" y="379"/>
                  </a:lnTo>
                  <a:lnTo>
                    <a:pt x="163" y="379"/>
                  </a:lnTo>
                  <a:lnTo>
                    <a:pt x="163" y="487"/>
                  </a:lnTo>
                  <a:lnTo>
                    <a:pt x="355" y="487"/>
                  </a:lnTo>
                  <a:lnTo>
                    <a:pt x="355" y="625"/>
                  </a:lnTo>
                  <a:lnTo>
                    <a:pt x="0" y="625"/>
                  </a:lnTo>
                  <a:lnTo>
                    <a:pt x="0" y="0"/>
                  </a:lnTo>
                  <a:lnTo>
                    <a:pt x="355" y="0"/>
                  </a:lnTo>
                  <a:lnTo>
                    <a:pt x="355" y="137"/>
                  </a:lnTo>
                  <a:lnTo>
                    <a:pt x="163" y="137"/>
                  </a:lnTo>
                  <a:close/>
                </a:path>
              </a:pathLst>
            </a:custGeom>
            <a:solidFill>
              <a:srgbClr val="003A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39" name="Freeform 38"/>
            <p:cNvSpPr>
              <a:spLocks/>
            </p:cNvSpPr>
            <p:nvPr/>
          </p:nvSpPr>
          <p:spPr bwMode="auto">
            <a:xfrm>
              <a:off x="10150101" y="3539811"/>
              <a:ext cx="932135" cy="1351703"/>
            </a:xfrm>
            <a:custGeom>
              <a:avLst/>
              <a:gdLst>
                <a:gd name="T0" fmla="*/ 298 w 431"/>
                <a:gd name="T1" fmla="*/ 625 h 625"/>
                <a:gd name="T2" fmla="*/ 135 w 431"/>
                <a:gd name="T3" fmla="*/ 625 h 625"/>
                <a:gd name="T4" fmla="*/ 135 w 431"/>
                <a:gd name="T5" fmla="*/ 137 h 625"/>
                <a:gd name="T6" fmla="*/ 0 w 431"/>
                <a:gd name="T7" fmla="*/ 137 h 625"/>
                <a:gd name="T8" fmla="*/ 0 w 431"/>
                <a:gd name="T9" fmla="*/ 0 h 625"/>
                <a:gd name="T10" fmla="*/ 431 w 431"/>
                <a:gd name="T11" fmla="*/ 0 h 625"/>
                <a:gd name="T12" fmla="*/ 431 w 431"/>
                <a:gd name="T13" fmla="*/ 137 h 625"/>
                <a:gd name="T14" fmla="*/ 298 w 431"/>
                <a:gd name="T15" fmla="*/ 137 h 625"/>
                <a:gd name="T16" fmla="*/ 298 w 431"/>
                <a:gd name="T17" fmla="*/ 62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 h="625">
                  <a:moveTo>
                    <a:pt x="298" y="625"/>
                  </a:moveTo>
                  <a:lnTo>
                    <a:pt x="135" y="625"/>
                  </a:lnTo>
                  <a:lnTo>
                    <a:pt x="135" y="137"/>
                  </a:lnTo>
                  <a:lnTo>
                    <a:pt x="0" y="137"/>
                  </a:lnTo>
                  <a:lnTo>
                    <a:pt x="0" y="0"/>
                  </a:lnTo>
                  <a:lnTo>
                    <a:pt x="431" y="0"/>
                  </a:lnTo>
                  <a:lnTo>
                    <a:pt x="431" y="137"/>
                  </a:lnTo>
                  <a:lnTo>
                    <a:pt x="298" y="137"/>
                  </a:lnTo>
                  <a:lnTo>
                    <a:pt x="298" y="625"/>
                  </a:lnTo>
                  <a:close/>
                </a:path>
              </a:pathLst>
            </a:custGeom>
            <a:solidFill>
              <a:srgbClr val="003A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40" name="Freeform 39"/>
            <p:cNvSpPr>
              <a:spLocks/>
            </p:cNvSpPr>
            <p:nvPr/>
          </p:nvSpPr>
          <p:spPr bwMode="auto">
            <a:xfrm>
              <a:off x="11209836" y="3539811"/>
              <a:ext cx="765605" cy="1351703"/>
            </a:xfrm>
            <a:custGeom>
              <a:avLst/>
              <a:gdLst>
                <a:gd name="T0" fmla="*/ 163 w 354"/>
                <a:gd name="T1" fmla="*/ 137 h 625"/>
                <a:gd name="T2" fmla="*/ 163 w 354"/>
                <a:gd name="T3" fmla="*/ 241 h 625"/>
                <a:gd name="T4" fmla="*/ 335 w 354"/>
                <a:gd name="T5" fmla="*/ 241 h 625"/>
                <a:gd name="T6" fmla="*/ 335 w 354"/>
                <a:gd name="T7" fmla="*/ 379 h 625"/>
                <a:gd name="T8" fmla="*/ 163 w 354"/>
                <a:gd name="T9" fmla="*/ 379 h 625"/>
                <a:gd name="T10" fmla="*/ 163 w 354"/>
                <a:gd name="T11" fmla="*/ 487 h 625"/>
                <a:gd name="T12" fmla="*/ 354 w 354"/>
                <a:gd name="T13" fmla="*/ 487 h 625"/>
                <a:gd name="T14" fmla="*/ 354 w 354"/>
                <a:gd name="T15" fmla="*/ 625 h 625"/>
                <a:gd name="T16" fmla="*/ 0 w 354"/>
                <a:gd name="T17" fmla="*/ 625 h 625"/>
                <a:gd name="T18" fmla="*/ 0 w 354"/>
                <a:gd name="T19" fmla="*/ 0 h 625"/>
                <a:gd name="T20" fmla="*/ 354 w 354"/>
                <a:gd name="T21" fmla="*/ 0 h 625"/>
                <a:gd name="T22" fmla="*/ 354 w 354"/>
                <a:gd name="T23" fmla="*/ 137 h 625"/>
                <a:gd name="T24" fmla="*/ 163 w 354"/>
                <a:gd name="T25" fmla="*/ 137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4" h="625">
                  <a:moveTo>
                    <a:pt x="163" y="137"/>
                  </a:moveTo>
                  <a:lnTo>
                    <a:pt x="163" y="241"/>
                  </a:lnTo>
                  <a:lnTo>
                    <a:pt x="335" y="241"/>
                  </a:lnTo>
                  <a:lnTo>
                    <a:pt x="335" y="379"/>
                  </a:lnTo>
                  <a:lnTo>
                    <a:pt x="163" y="379"/>
                  </a:lnTo>
                  <a:lnTo>
                    <a:pt x="163" y="487"/>
                  </a:lnTo>
                  <a:lnTo>
                    <a:pt x="354" y="487"/>
                  </a:lnTo>
                  <a:lnTo>
                    <a:pt x="354" y="625"/>
                  </a:lnTo>
                  <a:lnTo>
                    <a:pt x="0" y="625"/>
                  </a:lnTo>
                  <a:lnTo>
                    <a:pt x="0" y="0"/>
                  </a:lnTo>
                  <a:lnTo>
                    <a:pt x="354" y="0"/>
                  </a:lnTo>
                  <a:lnTo>
                    <a:pt x="354" y="137"/>
                  </a:lnTo>
                  <a:lnTo>
                    <a:pt x="163" y="137"/>
                  </a:lnTo>
                  <a:close/>
                </a:path>
              </a:pathLst>
            </a:custGeom>
            <a:solidFill>
              <a:srgbClr val="003A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grpSp>
      <p:sp>
        <p:nvSpPr>
          <p:cNvPr id="1223" name="Lorem ipsum sit lom dolor sit amet, Consectetur sit amet adipiscing. Loremonret ipsum sit Lorem ipsum sit lom dolor sit amet, Consectetur sit amet adipiscing. Lorem ipsum sit lom dolor sit amet, Consectetur sit amet adipiscing."/>
          <p:cNvSpPr txBox="1"/>
          <p:nvPr/>
        </p:nvSpPr>
        <p:spPr>
          <a:xfrm>
            <a:off x="1681934" y="3736011"/>
            <a:ext cx="5780133" cy="195759"/>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spAutoFit/>
          </a:bodyPr>
          <a:lstStyle>
            <a:lvl1pPr algn="ctr"/>
          </a:lstStyle>
          <a:p>
            <a:pPr defTabSz="309563" eaLnBrk="1" fontAlgn="auto">
              <a:lnSpc>
                <a:spcPct val="120000"/>
              </a:lnSpc>
              <a:spcBef>
                <a:spcPts val="0"/>
              </a:spcBef>
              <a:spcAft>
                <a:spcPts val="0"/>
              </a:spcAft>
            </a:pPr>
            <a:r>
              <a:rPr lang="en-US" sz="938" kern="0" spc="28" dirty="0">
                <a:solidFill>
                  <a:srgbClr val="003A5D"/>
                </a:solidFill>
                <a:latin typeface="Roboto Light"/>
                <a:ea typeface="Roboto Light"/>
                <a:sym typeface="Roboto Light"/>
              </a:rPr>
              <a:t>High-speed internet is about so much more than buffer-free streaming. </a:t>
            </a:r>
            <a:endParaRPr sz="938" kern="0" spc="28" dirty="0">
              <a:solidFill>
                <a:srgbClr val="003A5D"/>
              </a:solidFill>
              <a:latin typeface="Roboto Light"/>
              <a:ea typeface="Roboto Light"/>
              <a:sym typeface="Roboto Light"/>
            </a:endParaRPr>
          </a:p>
        </p:txBody>
      </p:sp>
      <p:sp>
        <p:nvSpPr>
          <p:cNvPr id="1224" name="hello"/>
          <p:cNvSpPr txBox="1"/>
          <p:nvPr/>
        </p:nvSpPr>
        <p:spPr>
          <a:xfrm>
            <a:off x="789547" y="2922777"/>
            <a:ext cx="7564906" cy="402033"/>
          </a:xfrm>
          <a:prstGeom prst="rect">
            <a:avLst/>
          </a:prstGeom>
          <a:ln w="12700">
            <a:miter lim="400000"/>
          </a:ln>
          <a:extLst>
            <a:ext uri="{C572A759-6A51-4108-AA02-DFA0A04FC94B}">
              <ma14:wrappingTextBoxFlag xmlns:ma14="http://schemas.microsoft.com/office/mac/drawingml/2011/main" xmlns="" val="1"/>
            </a:ext>
          </a:extLst>
        </p:spPr>
        <p:txBody>
          <a:bodyPr wrap="square" lIns="19050" tIns="19050" rIns="19050" bIns="19050">
            <a:spAutoFit/>
          </a:bodyPr>
          <a:lstStyle>
            <a:lvl1pPr algn="ctr">
              <a:lnSpc>
                <a:spcPct val="90000"/>
              </a:lnSpc>
              <a:defRPr sz="7000" cap="all" spc="7000">
                <a:latin typeface="+mn-lt"/>
                <a:ea typeface="+mn-ea"/>
                <a:cs typeface="+mn-cs"/>
                <a:sym typeface="Roboto Bold"/>
              </a:defRPr>
            </a:lvl1pPr>
          </a:lstStyle>
          <a:p>
            <a:pPr defTabSz="309563" eaLnBrk="1" fontAlgn="auto">
              <a:spcBef>
                <a:spcPts val="0"/>
              </a:spcBef>
              <a:spcAft>
                <a:spcPts val="0"/>
              </a:spcAft>
            </a:pPr>
            <a:r>
              <a:rPr lang="en-US" sz="2625" kern="0" spc="225" dirty="0">
                <a:solidFill>
                  <a:srgbClr val="003A5D"/>
                </a:solidFill>
                <a:latin typeface="Molde Black" panose="00000500000000000000" pitchFamily="2" charset="0"/>
                <a:ea typeface="Roboto Bold"/>
              </a:rPr>
              <a:t>What about the future?</a:t>
            </a:r>
            <a:endParaRPr sz="2625" kern="0" spc="225" dirty="0">
              <a:solidFill>
                <a:srgbClr val="003A5D"/>
              </a:solidFill>
              <a:latin typeface="Molde Black" panose="00000500000000000000" pitchFamily="2" charset="0"/>
              <a:ea typeface="Roboto Bold"/>
            </a:endParaRPr>
          </a:p>
        </p:txBody>
      </p:sp>
      <p:sp>
        <p:nvSpPr>
          <p:cNvPr id="1225" name="Line"/>
          <p:cNvSpPr/>
          <p:nvPr/>
        </p:nvSpPr>
        <p:spPr>
          <a:xfrm>
            <a:off x="3334892" y="3530411"/>
            <a:ext cx="2474216" cy="0"/>
          </a:xfrm>
          <a:prstGeom prst="line">
            <a:avLst/>
          </a:prstGeom>
          <a:ln w="101600">
            <a:solidFill>
              <a:schemeClr val="tx2"/>
            </a:solidFill>
            <a:miter lim="400000"/>
          </a:ln>
        </p:spPr>
        <p:txBody>
          <a:bodyPr lIns="0" tIns="0" rIns="0" bIns="0" anchor="ctr"/>
          <a:lstStyle/>
          <a:p>
            <a:pPr algn="ctr" defTabSz="309563" eaLnBrk="1" fontAlgn="auto">
              <a:spcBef>
                <a:spcPts val="0"/>
              </a:spcBef>
              <a:spcAft>
                <a:spcPts val="0"/>
              </a:spcAft>
              <a:defRPr sz="3200" spc="0">
                <a:solidFill>
                  <a:srgbClr val="FFFFFF"/>
                </a:solidFill>
                <a:latin typeface="Roboto Light"/>
                <a:ea typeface="Roboto Light"/>
                <a:cs typeface="Roboto Light"/>
                <a:sym typeface="Roboto Light"/>
              </a:defRPr>
            </a:pPr>
            <a:endParaRPr sz="1200" kern="0">
              <a:solidFill>
                <a:srgbClr val="FFFFFF"/>
              </a:solidFill>
              <a:latin typeface="Roboto Light"/>
              <a:ea typeface="Roboto Light"/>
              <a:sym typeface="Roboto Light"/>
            </a:endParaRPr>
          </a:p>
        </p:txBody>
      </p:sp>
      <p:grpSp>
        <p:nvGrpSpPr>
          <p:cNvPr id="27" name="Group 26"/>
          <p:cNvGrpSpPr/>
          <p:nvPr/>
        </p:nvGrpSpPr>
        <p:grpSpPr>
          <a:xfrm>
            <a:off x="789547" y="5046525"/>
            <a:ext cx="993395" cy="238584"/>
            <a:chOff x="8958263" y="8074025"/>
            <a:chExt cx="4845050" cy="1163638"/>
          </a:xfrm>
        </p:grpSpPr>
        <p:sp>
          <p:nvSpPr>
            <p:cNvPr id="28" name="Freeform 27"/>
            <p:cNvSpPr>
              <a:spLocks noEditPoints="1"/>
            </p:cNvSpPr>
            <p:nvPr/>
          </p:nvSpPr>
          <p:spPr bwMode="auto">
            <a:xfrm>
              <a:off x="9937750" y="8074025"/>
              <a:ext cx="998538" cy="1163638"/>
            </a:xfrm>
            <a:custGeom>
              <a:avLst/>
              <a:gdLst>
                <a:gd name="T0" fmla="*/ 64 w 266"/>
                <a:gd name="T1" fmla="*/ 0 h 310"/>
                <a:gd name="T2" fmla="*/ 189 w 266"/>
                <a:gd name="T3" fmla="*/ 0 h 310"/>
                <a:gd name="T4" fmla="*/ 258 w 266"/>
                <a:gd name="T5" fmla="*/ 40 h 310"/>
                <a:gd name="T6" fmla="*/ 251 w 266"/>
                <a:gd name="T7" fmla="*/ 155 h 310"/>
                <a:gd name="T8" fmla="*/ 126 w 266"/>
                <a:gd name="T9" fmla="*/ 310 h 310"/>
                <a:gd name="T10" fmla="*/ 0 w 266"/>
                <a:gd name="T11" fmla="*/ 310 h 310"/>
                <a:gd name="T12" fmla="*/ 64 w 266"/>
                <a:gd name="T13" fmla="*/ 0 h 310"/>
                <a:gd name="T14" fmla="*/ 99 w 266"/>
                <a:gd name="T15" fmla="*/ 247 h 310"/>
                <a:gd name="T16" fmla="*/ 117 w 266"/>
                <a:gd name="T17" fmla="*/ 247 h 310"/>
                <a:gd name="T18" fmla="*/ 152 w 266"/>
                <a:gd name="T19" fmla="*/ 200 h 310"/>
                <a:gd name="T20" fmla="*/ 171 w 266"/>
                <a:gd name="T21" fmla="*/ 110 h 310"/>
                <a:gd name="T22" fmla="*/ 150 w 266"/>
                <a:gd name="T23" fmla="*/ 62 h 310"/>
                <a:gd name="T24" fmla="*/ 138 w 266"/>
                <a:gd name="T25" fmla="*/ 62 h 310"/>
                <a:gd name="T26" fmla="*/ 99 w 266"/>
                <a:gd name="T27" fmla="*/ 247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6" h="310">
                  <a:moveTo>
                    <a:pt x="64" y="0"/>
                  </a:moveTo>
                  <a:cubicBezTo>
                    <a:pt x="189" y="0"/>
                    <a:pt x="189" y="0"/>
                    <a:pt x="189" y="0"/>
                  </a:cubicBezTo>
                  <a:cubicBezTo>
                    <a:pt x="227" y="0"/>
                    <a:pt x="249" y="15"/>
                    <a:pt x="258" y="40"/>
                  </a:cubicBezTo>
                  <a:cubicBezTo>
                    <a:pt x="266" y="65"/>
                    <a:pt x="265" y="81"/>
                    <a:pt x="251" y="155"/>
                  </a:cubicBezTo>
                  <a:cubicBezTo>
                    <a:pt x="237" y="222"/>
                    <a:pt x="216" y="310"/>
                    <a:pt x="126" y="310"/>
                  </a:cubicBezTo>
                  <a:cubicBezTo>
                    <a:pt x="0" y="310"/>
                    <a:pt x="0" y="310"/>
                    <a:pt x="0" y="310"/>
                  </a:cubicBezTo>
                  <a:lnTo>
                    <a:pt x="64" y="0"/>
                  </a:lnTo>
                  <a:close/>
                  <a:moveTo>
                    <a:pt x="99" y="247"/>
                  </a:moveTo>
                  <a:cubicBezTo>
                    <a:pt x="117" y="247"/>
                    <a:pt x="117" y="247"/>
                    <a:pt x="117" y="247"/>
                  </a:cubicBezTo>
                  <a:cubicBezTo>
                    <a:pt x="139" y="247"/>
                    <a:pt x="147" y="223"/>
                    <a:pt x="152" y="200"/>
                  </a:cubicBezTo>
                  <a:cubicBezTo>
                    <a:pt x="171" y="110"/>
                    <a:pt x="171" y="110"/>
                    <a:pt x="171" y="110"/>
                  </a:cubicBezTo>
                  <a:cubicBezTo>
                    <a:pt x="177" y="79"/>
                    <a:pt x="177" y="62"/>
                    <a:pt x="150" y="62"/>
                  </a:cubicBezTo>
                  <a:cubicBezTo>
                    <a:pt x="138" y="62"/>
                    <a:pt x="138" y="62"/>
                    <a:pt x="138" y="62"/>
                  </a:cubicBezTo>
                  <a:lnTo>
                    <a:pt x="99" y="247"/>
                  </a:lnTo>
                  <a:close/>
                </a:path>
              </a:pathLst>
            </a:custGeom>
            <a:solidFill>
              <a:srgbClr val="003A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29" name="Freeform 28"/>
            <p:cNvSpPr>
              <a:spLocks/>
            </p:cNvSpPr>
            <p:nvPr/>
          </p:nvSpPr>
          <p:spPr bwMode="auto">
            <a:xfrm>
              <a:off x="10848975" y="8074025"/>
              <a:ext cx="1377950" cy="1163638"/>
            </a:xfrm>
            <a:custGeom>
              <a:avLst/>
              <a:gdLst>
                <a:gd name="T0" fmla="*/ 152 w 868"/>
                <a:gd name="T1" fmla="*/ 0 h 733"/>
                <a:gd name="T2" fmla="*/ 450 w 868"/>
                <a:gd name="T3" fmla="*/ 0 h 733"/>
                <a:gd name="T4" fmla="*/ 416 w 868"/>
                <a:gd name="T5" fmla="*/ 447 h 733"/>
                <a:gd name="T6" fmla="*/ 419 w 868"/>
                <a:gd name="T7" fmla="*/ 447 h 733"/>
                <a:gd name="T8" fmla="*/ 577 w 868"/>
                <a:gd name="T9" fmla="*/ 0 h 733"/>
                <a:gd name="T10" fmla="*/ 868 w 868"/>
                <a:gd name="T11" fmla="*/ 0 h 733"/>
                <a:gd name="T12" fmla="*/ 717 w 868"/>
                <a:gd name="T13" fmla="*/ 733 h 733"/>
                <a:gd name="T14" fmla="*/ 525 w 868"/>
                <a:gd name="T15" fmla="*/ 733 h 733"/>
                <a:gd name="T16" fmla="*/ 636 w 868"/>
                <a:gd name="T17" fmla="*/ 199 h 733"/>
                <a:gd name="T18" fmla="*/ 634 w 868"/>
                <a:gd name="T19" fmla="*/ 199 h 733"/>
                <a:gd name="T20" fmla="*/ 433 w 868"/>
                <a:gd name="T21" fmla="*/ 733 h 733"/>
                <a:gd name="T22" fmla="*/ 284 w 868"/>
                <a:gd name="T23" fmla="*/ 733 h 733"/>
                <a:gd name="T24" fmla="*/ 305 w 868"/>
                <a:gd name="T25" fmla="*/ 199 h 733"/>
                <a:gd name="T26" fmla="*/ 303 w 868"/>
                <a:gd name="T27" fmla="*/ 199 h 733"/>
                <a:gd name="T28" fmla="*/ 192 w 868"/>
                <a:gd name="T29" fmla="*/ 733 h 733"/>
                <a:gd name="T30" fmla="*/ 0 w 868"/>
                <a:gd name="T31" fmla="*/ 733 h 733"/>
                <a:gd name="T32" fmla="*/ 152 w 868"/>
                <a:gd name="T33" fmla="*/ 0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8" h="733">
                  <a:moveTo>
                    <a:pt x="152" y="0"/>
                  </a:moveTo>
                  <a:lnTo>
                    <a:pt x="450" y="0"/>
                  </a:lnTo>
                  <a:lnTo>
                    <a:pt x="416" y="447"/>
                  </a:lnTo>
                  <a:lnTo>
                    <a:pt x="419" y="447"/>
                  </a:lnTo>
                  <a:lnTo>
                    <a:pt x="577" y="0"/>
                  </a:lnTo>
                  <a:lnTo>
                    <a:pt x="868" y="0"/>
                  </a:lnTo>
                  <a:lnTo>
                    <a:pt x="717" y="733"/>
                  </a:lnTo>
                  <a:lnTo>
                    <a:pt x="525" y="733"/>
                  </a:lnTo>
                  <a:lnTo>
                    <a:pt x="636" y="199"/>
                  </a:lnTo>
                  <a:lnTo>
                    <a:pt x="634" y="199"/>
                  </a:lnTo>
                  <a:lnTo>
                    <a:pt x="433" y="733"/>
                  </a:lnTo>
                  <a:lnTo>
                    <a:pt x="284" y="733"/>
                  </a:lnTo>
                  <a:lnTo>
                    <a:pt x="305" y="199"/>
                  </a:lnTo>
                  <a:lnTo>
                    <a:pt x="303" y="199"/>
                  </a:lnTo>
                  <a:lnTo>
                    <a:pt x="192" y="733"/>
                  </a:lnTo>
                  <a:lnTo>
                    <a:pt x="0" y="733"/>
                  </a:lnTo>
                  <a:lnTo>
                    <a:pt x="152" y="0"/>
                  </a:lnTo>
                  <a:close/>
                </a:path>
              </a:pathLst>
            </a:custGeom>
            <a:solidFill>
              <a:srgbClr val="003A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30" name="Freeform 29"/>
            <p:cNvSpPr>
              <a:spLocks/>
            </p:cNvSpPr>
            <p:nvPr/>
          </p:nvSpPr>
          <p:spPr bwMode="auto">
            <a:xfrm>
              <a:off x="12091988" y="8074025"/>
              <a:ext cx="941388" cy="1163638"/>
            </a:xfrm>
            <a:custGeom>
              <a:avLst/>
              <a:gdLst>
                <a:gd name="T0" fmla="*/ 151 w 593"/>
                <a:gd name="T1" fmla="*/ 0 h 733"/>
                <a:gd name="T2" fmla="*/ 593 w 593"/>
                <a:gd name="T3" fmla="*/ 0 h 733"/>
                <a:gd name="T4" fmla="*/ 558 w 593"/>
                <a:gd name="T5" fmla="*/ 165 h 733"/>
                <a:gd name="T6" fmla="*/ 321 w 593"/>
                <a:gd name="T7" fmla="*/ 165 h 733"/>
                <a:gd name="T8" fmla="*/ 298 w 593"/>
                <a:gd name="T9" fmla="*/ 279 h 733"/>
                <a:gd name="T10" fmla="*/ 517 w 593"/>
                <a:gd name="T11" fmla="*/ 279 h 733"/>
                <a:gd name="T12" fmla="*/ 484 w 593"/>
                <a:gd name="T13" fmla="*/ 440 h 733"/>
                <a:gd name="T14" fmla="*/ 265 w 593"/>
                <a:gd name="T15" fmla="*/ 440 h 733"/>
                <a:gd name="T16" fmla="*/ 239 w 593"/>
                <a:gd name="T17" fmla="*/ 565 h 733"/>
                <a:gd name="T18" fmla="*/ 484 w 593"/>
                <a:gd name="T19" fmla="*/ 565 h 733"/>
                <a:gd name="T20" fmla="*/ 449 w 593"/>
                <a:gd name="T21" fmla="*/ 733 h 733"/>
                <a:gd name="T22" fmla="*/ 0 w 593"/>
                <a:gd name="T23" fmla="*/ 733 h 733"/>
                <a:gd name="T24" fmla="*/ 151 w 593"/>
                <a:gd name="T25" fmla="*/ 0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3" h="733">
                  <a:moveTo>
                    <a:pt x="151" y="0"/>
                  </a:moveTo>
                  <a:lnTo>
                    <a:pt x="593" y="0"/>
                  </a:lnTo>
                  <a:lnTo>
                    <a:pt x="558" y="165"/>
                  </a:lnTo>
                  <a:lnTo>
                    <a:pt x="321" y="165"/>
                  </a:lnTo>
                  <a:lnTo>
                    <a:pt x="298" y="279"/>
                  </a:lnTo>
                  <a:lnTo>
                    <a:pt x="517" y="279"/>
                  </a:lnTo>
                  <a:lnTo>
                    <a:pt x="484" y="440"/>
                  </a:lnTo>
                  <a:lnTo>
                    <a:pt x="265" y="440"/>
                  </a:lnTo>
                  <a:lnTo>
                    <a:pt x="239" y="565"/>
                  </a:lnTo>
                  <a:lnTo>
                    <a:pt x="484" y="565"/>
                  </a:lnTo>
                  <a:lnTo>
                    <a:pt x="449" y="733"/>
                  </a:lnTo>
                  <a:lnTo>
                    <a:pt x="0" y="733"/>
                  </a:lnTo>
                  <a:lnTo>
                    <a:pt x="151" y="0"/>
                  </a:lnTo>
                  <a:close/>
                </a:path>
              </a:pathLst>
            </a:custGeom>
            <a:solidFill>
              <a:srgbClr val="003A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31" name="Freeform 30"/>
            <p:cNvSpPr>
              <a:spLocks noEditPoints="1"/>
            </p:cNvSpPr>
            <p:nvPr/>
          </p:nvSpPr>
          <p:spPr bwMode="auto">
            <a:xfrm>
              <a:off x="12846050" y="8074025"/>
              <a:ext cx="957263" cy="1163638"/>
            </a:xfrm>
            <a:custGeom>
              <a:avLst/>
              <a:gdLst>
                <a:gd name="T0" fmla="*/ 390 w 603"/>
                <a:gd name="T1" fmla="*/ 620 h 733"/>
                <a:gd name="T2" fmla="*/ 253 w 603"/>
                <a:gd name="T3" fmla="*/ 620 h 733"/>
                <a:gd name="T4" fmla="*/ 210 w 603"/>
                <a:gd name="T5" fmla="*/ 733 h 733"/>
                <a:gd name="T6" fmla="*/ 0 w 603"/>
                <a:gd name="T7" fmla="*/ 733 h 733"/>
                <a:gd name="T8" fmla="*/ 324 w 603"/>
                <a:gd name="T9" fmla="*/ 0 h 733"/>
                <a:gd name="T10" fmla="*/ 581 w 603"/>
                <a:gd name="T11" fmla="*/ 0 h 733"/>
                <a:gd name="T12" fmla="*/ 603 w 603"/>
                <a:gd name="T13" fmla="*/ 733 h 733"/>
                <a:gd name="T14" fmla="*/ 390 w 603"/>
                <a:gd name="T15" fmla="*/ 733 h 733"/>
                <a:gd name="T16" fmla="*/ 390 w 603"/>
                <a:gd name="T17" fmla="*/ 620 h 733"/>
                <a:gd name="T18" fmla="*/ 421 w 603"/>
                <a:gd name="T19" fmla="*/ 161 h 733"/>
                <a:gd name="T20" fmla="*/ 418 w 603"/>
                <a:gd name="T21" fmla="*/ 161 h 733"/>
                <a:gd name="T22" fmla="*/ 310 w 603"/>
                <a:gd name="T23" fmla="*/ 461 h 733"/>
                <a:gd name="T24" fmla="*/ 402 w 603"/>
                <a:gd name="T25" fmla="*/ 461 h 733"/>
                <a:gd name="T26" fmla="*/ 421 w 603"/>
                <a:gd name="T27" fmla="*/ 161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3" h="733">
                  <a:moveTo>
                    <a:pt x="390" y="620"/>
                  </a:moveTo>
                  <a:lnTo>
                    <a:pt x="253" y="620"/>
                  </a:lnTo>
                  <a:lnTo>
                    <a:pt x="210" y="733"/>
                  </a:lnTo>
                  <a:lnTo>
                    <a:pt x="0" y="733"/>
                  </a:lnTo>
                  <a:lnTo>
                    <a:pt x="324" y="0"/>
                  </a:lnTo>
                  <a:lnTo>
                    <a:pt x="581" y="0"/>
                  </a:lnTo>
                  <a:lnTo>
                    <a:pt x="603" y="733"/>
                  </a:lnTo>
                  <a:lnTo>
                    <a:pt x="390" y="733"/>
                  </a:lnTo>
                  <a:lnTo>
                    <a:pt x="390" y="620"/>
                  </a:lnTo>
                  <a:close/>
                  <a:moveTo>
                    <a:pt x="421" y="161"/>
                  </a:moveTo>
                  <a:lnTo>
                    <a:pt x="418" y="161"/>
                  </a:lnTo>
                  <a:lnTo>
                    <a:pt x="310" y="461"/>
                  </a:lnTo>
                  <a:lnTo>
                    <a:pt x="402" y="461"/>
                  </a:lnTo>
                  <a:lnTo>
                    <a:pt x="421" y="161"/>
                  </a:lnTo>
                  <a:close/>
                </a:path>
              </a:pathLst>
            </a:custGeom>
            <a:solidFill>
              <a:srgbClr val="003A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32" name="Freeform 31"/>
            <p:cNvSpPr>
              <a:spLocks/>
            </p:cNvSpPr>
            <p:nvPr/>
          </p:nvSpPr>
          <p:spPr bwMode="auto">
            <a:xfrm>
              <a:off x="8958263" y="8074025"/>
              <a:ext cx="652463" cy="1163638"/>
            </a:xfrm>
            <a:custGeom>
              <a:avLst/>
              <a:gdLst>
                <a:gd name="T0" fmla="*/ 281 w 411"/>
                <a:gd name="T1" fmla="*/ 464 h 733"/>
                <a:gd name="T2" fmla="*/ 182 w 411"/>
                <a:gd name="T3" fmla="*/ 464 h 733"/>
                <a:gd name="T4" fmla="*/ 267 w 411"/>
                <a:gd name="T5" fmla="*/ 329 h 733"/>
                <a:gd name="T6" fmla="*/ 182 w 411"/>
                <a:gd name="T7" fmla="*/ 329 h 733"/>
                <a:gd name="T8" fmla="*/ 411 w 411"/>
                <a:gd name="T9" fmla="*/ 0 h 733"/>
                <a:gd name="T10" fmla="*/ 159 w 411"/>
                <a:gd name="T11" fmla="*/ 0 h 733"/>
                <a:gd name="T12" fmla="*/ 0 w 411"/>
                <a:gd name="T13" fmla="*/ 733 h 733"/>
                <a:gd name="T14" fmla="*/ 199 w 411"/>
                <a:gd name="T15" fmla="*/ 733 h 733"/>
                <a:gd name="T16" fmla="*/ 281 w 411"/>
                <a:gd name="T17" fmla="*/ 464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1" h="733">
                  <a:moveTo>
                    <a:pt x="281" y="464"/>
                  </a:moveTo>
                  <a:lnTo>
                    <a:pt x="182" y="464"/>
                  </a:lnTo>
                  <a:lnTo>
                    <a:pt x="267" y="329"/>
                  </a:lnTo>
                  <a:lnTo>
                    <a:pt x="182" y="329"/>
                  </a:lnTo>
                  <a:lnTo>
                    <a:pt x="411" y="0"/>
                  </a:lnTo>
                  <a:lnTo>
                    <a:pt x="159" y="0"/>
                  </a:lnTo>
                  <a:lnTo>
                    <a:pt x="0" y="733"/>
                  </a:lnTo>
                  <a:lnTo>
                    <a:pt x="199" y="733"/>
                  </a:lnTo>
                  <a:lnTo>
                    <a:pt x="281" y="464"/>
                  </a:lnTo>
                  <a:close/>
                </a:path>
              </a:pathLst>
            </a:custGeom>
            <a:solidFill>
              <a:srgbClr val="F9A3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33" name="Freeform 32"/>
            <p:cNvSpPr>
              <a:spLocks/>
            </p:cNvSpPr>
            <p:nvPr/>
          </p:nvSpPr>
          <p:spPr bwMode="auto">
            <a:xfrm>
              <a:off x="9310688" y="8074025"/>
              <a:ext cx="657225" cy="1163638"/>
            </a:xfrm>
            <a:custGeom>
              <a:avLst/>
              <a:gdLst>
                <a:gd name="T0" fmla="*/ 213 w 414"/>
                <a:gd name="T1" fmla="*/ 0 h 733"/>
                <a:gd name="T2" fmla="*/ 130 w 414"/>
                <a:gd name="T3" fmla="*/ 274 h 733"/>
                <a:gd name="T4" fmla="*/ 230 w 414"/>
                <a:gd name="T5" fmla="*/ 274 h 733"/>
                <a:gd name="T6" fmla="*/ 145 w 414"/>
                <a:gd name="T7" fmla="*/ 407 h 733"/>
                <a:gd name="T8" fmla="*/ 230 w 414"/>
                <a:gd name="T9" fmla="*/ 407 h 733"/>
                <a:gd name="T10" fmla="*/ 0 w 414"/>
                <a:gd name="T11" fmla="*/ 733 h 733"/>
                <a:gd name="T12" fmla="*/ 263 w 414"/>
                <a:gd name="T13" fmla="*/ 733 h 733"/>
                <a:gd name="T14" fmla="*/ 414 w 414"/>
                <a:gd name="T15" fmla="*/ 0 h 733"/>
                <a:gd name="T16" fmla="*/ 213 w 414"/>
                <a:gd name="T17" fmla="*/ 0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733">
                  <a:moveTo>
                    <a:pt x="213" y="0"/>
                  </a:moveTo>
                  <a:lnTo>
                    <a:pt x="130" y="274"/>
                  </a:lnTo>
                  <a:lnTo>
                    <a:pt x="230" y="274"/>
                  </a:lnTo>
                  <a:lnTo>
                    <a:pt x="145" y="407"/>
                  </a:lnTo>
                  <a:lnTo>
                    <a:pt x="230" y="407"/>
                  </a:lnTo>
                  <a:lnTo>
                    <a:pt x="0" y="733"/>
                  </a:lnTo>
                  <a:lnTo>
                    <a:pt x="263" y="733"/>
                  </a:lnTo>
                  <a:lnTo>
                    <a:pt x="414" y="0"/>
                  </a:lnTo>
                  <a:lnTo>
                    <a:pt x="213" y="0"/>
                  </a:lnTo>
                  <a:close/>
                </a:path>
              </a:pathLst>
            </a:custGeom>
            <a:solidFill>
              <a:srgbClr val="F9A3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grpSp>
    </p:spTree>
    <p:extLst>
      <p:ext uri="{BB962C8B-B14F-4D97-AF65-F5344CB8AC3E}">
        <p14:creationId xmlns:p14="http://schemas.microsoft.com/office/powerpoint/2010/main" val="4605326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idx="13"/>
          </p:nvPr>
        </p:nvPicPr>
        <p:blipFill rotWithShape="1">
          <a:blip r:embed="rId3">
            <a:extLst>
              <a:ext uri="{28A0092B-C50C-407E-A947-70E740481C1C}">
                <a14:useLocalDpi xmlns:a14="http://schemas.microsoft.com/office/drawing/2010/main" val="0"/>
              </a:ext>
            </a:extLst>
          </a:blip>
          <a:srcRect t="21544" r="5283" b="5747"/>
          <a:stretch/>
        </p:blipFill>
        <p:spPr>
          <a:xfrm flipH="1">
            <a:off x="476250" y="1333500"/>
            <a:ext cx="8191500" cy="4191000"/>
          </a:xfrm>
        </p:spPr>
      </p:pic>
      <p:sp>
        <p:nvSpPr>
          <p:cNvPr id="2316" name="Rectangle"/>
          <p:cNvSpPr/>
          <p:nvPr/>
        </p:nvSpPr>
        <p:spPr>
          <a:xfrm>
            <a:off x="3585033" y="1333500"/>
            <a:ext cx="1987650" cy="4191000"/>
          </a:xfrm>
          <a:prstGeom prst="roundRect">
            <a:avLst>
              <a:gd name="adj" fmla="val 0"/>
            </a:avLst>
          </a:prstGeom>
          <a:solidFill>
            <a:srgbClr val="000000">
              <a:alpha val="25000"/>
            </a:srgbClr>
          </a:solidFill>
          <a:ln w="12700">
            <a:miter lim="400000"/>
          </a:ln>
        </p:spPr>
        <p:txBody>
          <a:bodyPr lIns="0" tIns="0" rIns="0" bIns="0" anchor="ctr"/>
          <a:lstStyle/>
          <a:p>
            <a:pPr algn="ctr" defTabSz="309563" eaLnBrk="1" fontAlgn="auto">
              <a:spcBef>
                <a:spcPts val="0"/>
              </a:spcBef>
              <a:spcAft>
                <a:spcPts val="0"/>
              </a:spcAft>
              <a:defRPr sz="3200" spc="0">
                <a:solidFill>
                  <a:srgbClr val="FFFFFF"/>
                </a:solidFill>
                <a:latin typeface="Roboto Light"/>
                <a:ea typeface="Roboto Light"/>
                <a:cs typeface="Roboto Light"/>
                <a:sym typeface="Roboto Light"/>
              </a:defRPr>
            </a:pPr>
            <a:endParaRPr sz="1200" kern="0">
              <a:solidFill>
                <a:srgbClr val="FFFFFF"/>
              </a:solidFill>
              <a:latin typeface="Roboto Light"/>
              <a:ea typeface="Roboto Light"/>
              <a:sym typeface="Roboto Light"/>
            </a:endParaRPr>
          </a:p>
        </p:txBody>
      </p:sp>
      <p:sp>
        <p:nvSpPr>
          <p:cNvPr id="2317" name="Rectangle"/>
          <p:cNvSpPr/>
          <p:nvPr/>
        </p:nvSpPr>
        <p:spPr>
          <a:xfrm>
            <a:off x="5572125" y="1333500"/>
            <a:ext cx="3095625" cy="4191000"/>
          </a:xfrm>
          <a:prstGeom prst="roundRect">
            <a:avLst>
              <a:gd name="adj" fmla="val 0"/>
            </a:avLst>
          </a:prstGeom>
          <a:solidFill>
            <a:srgbClr val="272627">
              <a:alpha val="90000"/>
            </a:srgbClr>
          </a:solidFill>
          <a:ln w="12700">
            <a:miter lim="400000"/>
          </a:ln>
          <a:effectLst>
            <a:outerShdw blurRad="1270000" dist="635000" dir="10800000" rotWithShape="0">
              <a:srgbClr val="000000">
                <a:alpha val="25000"/>
              </a:srgbClr>
            </a:outerShdw>
          </a:effectLst>
        </p:spPr>
        <p:txBody>
          <a:bodyPr lIns="0" tIns="0" rIns="0" bIns="0" anchor="ctr"/>
          <a:lstStyle/>
          <a:p>
            <a:pPr algn="ctr" defTabSz="309563" eaLnBrk="1" fontAlgn="auto">
              <a:spcBef>
                <a:spcPts val="0"/>
              </a:spcBef>
              <a:spcAft>
                <a:spcPts val="0"/>
              </a:spcAft>
              <a:defRPr sz="3200" spc="0">
                <a:solidFill>
                  <a:srgbClr val="FFFFFF"/>
                </a:solidFill>
                <a:latin typeface="Roboto Light"/>
                <a:ea typeface="Roboto Light"/>
                <a:cs typeface="Roboto Light"/>
                <a:sym typeface="Roboto Light"/>
              </a:defRPr>
            </a:pPr>
            <a:endParaRPr sz="1200" kern="0" dirty="0">
              <a:solidFill>
                <a:srgbClr val="FFFFFF"/>
              </a:solidFill>
              <a:latin typeface="Roboto Light"/>
              <a:ea typeface="Roboto Light"/>
              <a:sym typeface="Roboto Light"/>
            </a:endParaRPr>
          </a:p>
        </p:txBody>
      </p:sp>
      <p:sp>
        <p:nvSpPr>
          <p:cNvPr id="2319" name="Shape"/>
          <p:cNvSpPr/>
          <p:nvPr/>
        </p:nvSpPr>
        <p:spPr>
          <a:xfrm>
            <a:off x="4472239" y="2529026"/>
            <a:ext cx="199523" cy="199575"/>
          </a:xfrm>
          <a:custGeom>
            <a:avLst/>
            <a:gdLst/>
            <a:ahLst/>
            <a:cxnLst>
              <a:cxn ang="0">
                <a:pos x="wd2" y="hd2"/>
              </a:cxn>
              <a:cxn ang="5400000">
                <a:pos x="wd2" y="hd2"/>
              </a:cxn>
              <a:cxn ang="10800000">
                <a:pos x="wd2" y="hd2"/>
              </a:cxn>
              <a:cxn ang="16200000">
                <a:pos x="wd2" y="hd2"/>
              </a:cxn>
            </a:cxnLst>
            <a:rect l="0" t="0" r="r" b="b"/>
            <a:pathLst>
              <a:path w="21600" h="21600" extrusionOk="0">
                <a:moveTo>
                  <a:pt x="19455" y="2584"/>
                </a:moveTo>
                <a:cubicBezTo>
                  <a:pt x="18138" y="2584"/>
                  <a:pt x="18138" y="2584"/>
                  <a:pt x="18138" y="2584"/>
                </a:cubicBezTo>
                <a:cubicBezTo>
                  <a:pt x="18138" y="4778"/>
                  <a:pt x="18138" y="4778"/>
                  <a:pt x="18138" y="4778"/>
                </a:cubicBezTo>
                <a:cubicBezTo>
                  <a:pt x="14286" y="4778"/>
                  <a:pt x="14286" y="4778"/>
                  <a:pt x="14286" y="4778"/>
                </a:cubicBezTo>
                <a:cubicBezTo>
                  <a:pt x="14286" y="2584"/>
                  <a:pt x="14286" y="2584"/>
                  <a:pt x="14286" y="2584"/>
                </a:cubicBezTo>
                <a:cubicBezTo>
                  <a:pt x="7363" y="2584"/>
                  <a:pt x="7363" y="2584"/>
                  <a:pt x="7363" y="2584"/>
                </a:cubicBezTo>
                <a:cubicBezTo>
                  <a:pt x="7363" y="4778"/>
                  <a:pt x="7363" y="4778"/>
                  <a:pt x="7363" y="4778"/>
                </a:cubicBezTo>
                <a:cubicBezTo>
                  <a:pt x="3462" y="4778"/>
                  <a:pt x="3462" y="4778"/>
                  <a:pt x="3462" y="4778"/>
                </a:cubicBezTo>
                <a:cubicBezTo>
                  <a:pt x="3462" y="2584"/>
                  <a:pt x="3462" y="2584"/>
                  <a:pt x="3462" y="2584"/>
                </a:cubicBezTo>
                <a:cubicBezTo>
                  <a:pt x="2194" y="2584"/>
                  <a:pt x="2194" y="2584"/>
                  <a:pt x="2194" y="2584"/>
                </a:cubicBezTo>
                <a:cubicBezTo>
                  <a:pt x="878" y="2584"/>
                  <a:pt x="0" y="3462"/>
                  <a:pt x="0" y="4778"/>
                </a:cubicBezTo>
                <a:cubicBezTo>
                  <a:pt x="0" y="19455"/>
                  <a:pt x="0" y="19455"/>
                  <a:pt x="0" y="19455"/>
                </a:cubicBezTo>
                <a:cubicBezTo>
                  <a:pt x="0" y="20722"/>
                  <a:pt x="878" y="21600"/>
                  <a:pt x="2194" y="21600"/>
                </a:cubicBezTo>
                <a:cubicBezTo>
                  <a:pt x="19455" y="21600"/>
                  <a:pt x="19455" y="21600"/>
                  <a:pt x="19455" y="21600"/>
                </a:cubicBezTo>
                <a:cubicBezTo>
                  <a:pt x="20722" y="21600"/>
                  <a:pt x="21600" y="20722"/>
                  <a:pt x="21600" y="19455"/>
                </a:cubicBezTo>
                <a:cubicBezTo>
                  <a:pt x="21600" y="4778"/>
                  <a:pt x="21600" y="4778"/>
                  <a:pt x="21600" y="4778"/>
                </a:cubicBezTo>
                <a:cubicBezTo>
                  <a:pt x="21600" y="3462"/>
                  <a:pt x="20722" y="2584"/>
                  <a:pt x="19455" y="2584"/>
                </a:cubicBezTo>
                <a:close/>
                <a:moveTo>
                  <a:pt x="19455" y="19455"/>
                </a:moveTo>
                <a:cubicBezTo>
                  <a:pt x="2194" y="19455"/>
                  <a:pt x="2194" y="19455"/>
                  <a:pt x="2194" y="19455"/>
                </a:cubicBezTo>
                <a:cubicBezTo>
                  <a:pt x="2194" y="9557"/>
                  <a:pt x="2194" y="9557"/>
                  <a:pt x="2194" y="9557"/>
                </a:cubicBezTo>
                <a:cubicBezTo>
                  <a:pt x="19455" y="9557"/>
                  <a:pt x="19455" y="9557"/>
                  <a:pt x="19455" y="9557"/>
                </a:cubicBezTo>
                <a:lnTo>
                  <a:pt x="19455" y="19455"/>
                </a:lnTo>
                <a:close/>
                <a:moveTo>
                  <a:pt x="6046" y="0"/>
                </a:moveTo>
                <a:cubicBezTo>
                  <a:pt x="4340" y="0"/>
                  <a:pt x="4340" y="0"/>
                  <a:pt x="4340" y="0"/>
                </a:cubicBezTo>
                <a:cubicBezTo>
                  <a:pt x="4340" y="4340"/>
                  <a:pt x="4340" y="4340"/>
                  <a:pt x="4340" y="4340"/>
                </a:cubicBezTo>
                <a:cubicBezTo>
                  <a:pt x="6046" y="4340"/>
                  <a:pt x="6046" y="4340"/>
                  <a:pt x="6046" y="4340"/>
                </a:cubicBezTo>
                <a:lnTo>
                  <a:pt x="6046" y="0"/>
                </a:lnTo>
                <a:close/>
                <a:moveTo>
                  <a:pt x="17260" y="0"/>
                </a:moveTo>
                <a:cubicBezTo>
                  <a:pt x="15554" y="0"/>
                  <a:pt x="15554" y="0"/>
                  <a:pt x="15554" y="0"/>
                </a:cubicBezTo>
                <a:cubicBezTo>
                  <a:pt x="15554" y="4340"/>
                  <a:pt x="15554" y="4340"/>
                  <a:pt x="15554" y="4340"/>
                </a:cubicBezTo>
                <a:cubicBezTo>
                  <a:pt x="17260" y="4340"/>
                  <a:pt x="17260" y="4340"/>
                  <a:pt x="17260" y="4340"/>
                </a:cubicBezTo>
                <a:lnTo>
                  <a:pt x="17260" y="0"/>
                </a:lnTo>
                <a:close/>
              </a:path>
            </a:pathLst>
          </a:custGeom>
          <a:solidFill>
            <a:srgbClr val="FFFFFF"/>
          </a:solidFill>
          <a:ln w="12700">
            <a:miter lim="400000"/>
          </a:ln>
        </p:spPr>
        <p:txBody>
          <a:bodyPr lIns="17145" rIns="17145" anchor="ctr"/>
          <a:lstStyle/>
          <a:p>
            <a:pPr algn="ctr" defTabSz="309563" eaLnBrk="1" fontAlgn="auto">
              <a:spcBef>
                <a:spcPts val="0"/>
              </a:spcBef>
              <a:spcAft>
                <a:spcPts val="0"/>
              </a:spcAft>
              <a:defRPr sz="3200" spc="0">
                <a:solidFill>
                  <a:srgbClr val="FFFFFF"/>
                </a:solidFill>
                <a:latin typeface="Roboto Light"/>
                <a:ea typeface="Roboto Light"/>
                <a:cs typeface="Roboto Light"/>
                <a:sym typeface="Roboto Light"/>
              </a:defRPr>
            </a:pPr>
            <a:endParaRPr sz="1200" kern="0">
              <a:solidFill>
                <a:srgbClr val="FFFFFF"/>
              </a:solidFill>
              <a:latin typeface="Roboto Light"/>
              <a:ea typeface="Roboto Light"/>
              <a:sym typeface="Roboto Light"/>
            </a:endParaRPr>
          </a:p>
        </p:txBody>
      </p:sp>
      <p:grpSp>
        <p:nvGrpSpPr>
          <p:cNvPr id="2322" name="Group"/>
          <p:cNvGrpSpPr/>
          <p:nvPr/>
        </p:nvGrpSpPr>
        <p:grpSpPr>
          <a:xfrm>
            <a:off x="3975532" y="2746236"/>
            <a:ext cx="1192936" cy="584276"/>
            <a:chOff x="0" y="3623"/>
            <a:chExt cx="3181160" cy="1558068"/>
          </a:xfrm>
        </p:grpSpPr>
        <p:sp>
          <p:nvSpPr>
            <p:cNvPr id="2320" name="Lorem ipsum dolor sit ame lorem."/>
            <p:cNvSpPr txBox="1"/>
            <p:nvPr/>
          </p:nvSpPr>
          <p:spPr>
            <a:xfrm>
              <a:off x="0" y="577833"/>
              <a:ext cx="3175000" cy="98385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9050" tIns="19050" rIns="19050" bIns="19050" numCol="1" anchor="t">
              <a:spAutoFit/>
            </a:bodyPr>
            <a:lstStyle>
              <a:lvl1pPr algn="ctr">
                <a:defRPr>
                  <a:solidFill>
                    <a:srgbClr val="FFFFFF"/>
                  </a:solidFill>
                  <a:latin typeface="Roboto Light"/>
                  <a:ea typeface="Roboto Light"/>
                  <a:cs typeface="Roboto Light"/>
                  <a:sym typeface="Roboto Light"/>
                </a:defRPr>
              </a:lvl1pPr>
            </a:lstStyle>
            <a:p>
              <a:pPr defTabSz="309563" eaLnBrk="1" fontAlgn="auto">
                <a:lnSpc>
                  <a:spcPct val="120000"/>
                </a:lnSpc>
                <a:spcBef>
                  <a:spcPts val="0"/>
                </a:spcBef>
                <a:spcAft>
                  <a:spcPts val="0"/>
                </a:spcAft>
              </a:pPr>
              <a:r>
                <a:rPr lang="en-US" sz="938" kern="0" spc="28" dirty="0">
                  <a:latin typeface="Roboto Bold" panose="02000000000000000000" pitchFamily="2" charset="0"/>
                  <a:ea typeface="Roboto Bold" panose="02000000000000000000" pitchFamily="2" charset="0"/>
                </a:rPr>
                <a:t>Telecommuters</a:t>
              </a:r>
            </a:p>
            <a:p>
              <a:pPr defTabSz="309563" eaLnBrk="1" fontAlgn="auto">
                <a:lnSpc>
                  <a:spcPct val="120000"/>
                </a:lnSpc>
                <a:spcBef>
                  <a:spcPts val="0"/>
                </a:spcBef>
                <a:spcAft>
                  <a:spcPts val="0"/>
                </a:spcAft>
              </a:pPr>
              <a:r>
                <a:rPr lang="en-US" sz="938" kern="0" spc="28" dirty="0">
                  <a:latin typeface="Roboto Bold" panose="02000000000000000000" pitchFamily="2" charset="0"/>
                  <a:ea typeface="Roboto Bold" panose="02000000000000000000" pitchFamily="2" charset="0"/>
                </a:rPr>
                <a:t>Property value</a:t>
              </a:r>
            </a:p>
          </p:txBody>
        </p:sp>
        <p:sp>
          <p:nvSpPr>
            <p:cNvPr id="2321" name="Insert title here."/>
            <p:cNvSpPr txBox="1"/>
            <p:nvPr/>
          </p:nvSpPr>
          <p:spPr>
            <a:xfrm>
              <a:off x="6160" y="3623"/>
              <a:ext cx="3175000" cy="56425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9050" tIns="19050" rIns="19050" bIns="19050" numCol="1" anchor="ctr">
              <a:spAutoFit/>
            </a:bodyPr>
            <a:lstStyle>
              <a:lvl1pPr algn="ctr">
                <a:lnSpc>
                  <a:spcPct val="100000"/>
                </a:lnSpc>
                <a:defRPr sz="3000" spc="0">
                  <a:solidFill>
                    <a:srgbClr val="FFFFFF"/>
                  </a:solidFill>
                  <a:latin typeface="Roboto Light"/>
                  <a:ea typeface="Roboto Light"/>
                  <a:cs typeface="Roboto Light"/>
                  <a:sym typeface="Roboto Light"/>
                </a:defRPr>
              </a:lvl1pPr>
            </a:lstStyle>
            <a:p>
              <a:pPr defTabSz="309563" eaLnBrk="1" fontAlgn="auto">
                <a:spcBef>
                  <a:spcPts val="0"/>
                </a:spcBef>
                <a:spcAft>
                  <a:spcPts val="0"/>
                </a:spcAft>
              </a:pPr>
              <a:r>
                <a:rPr lang="en-US" sz="1125" kern="0" dirty="0">
                  <a:latin typeface="Roboto Bold" panose="02000000000000000000" pitchFamily="2" charset="0"/>
                  <a:ea typeface="Roboto Bold" panose="02000000000000000000" pitchFamily="2" charset="0"/>
                </a:rPr>
                <a:t>Economy</a:t>
              </a:r>
              <a:endParaRPr sz="1125" kern="0" dirty="0">
                <a:latin typeface="Roboto Bold" panose="02000000000000000000" pitchFamily="2" charset="0"/>
                <a:ea typeface="Roboto Bold" panose="02000000000000000000" pitchFamily="2" charset="0"/>
              </a:endParaRPr>
            </a:p>
          </p:txBody>
        </p:sp>
      </p:grpSp>
      <p:sp>
        <p:nvSpPr>
          <p:cNvPr id="2323" name="Shape"/>
          <p:cNvSpPr/>
          <p:nvPr/>
        </p:nvSpPr>
        <p:spPr>
          <a:xfrm>
            <a:off x="4472239" y="4422815"/>
            <a:ext cx="199523" cy="199575"/>
          </a:xfrm>
          <a:custGeom>
            <a:avLst/>
            <a:gdLst/>
            <a:ahLst/>
            <a:cxnLst>
              <a:cxn ang="0">
                <a:pos x="wd2" y="hd2"/>
              </a:cxn>
              <a:cxn ang="5400000">
                <a:pos x="wd2" y="hd2"/>
              </a:cxn>
              <a:cxn ang="10800000">
                <a:pos x="wd2" y="hd2"/>
              </a:cxn>
              <a:cxn ang="16200000">
                <a:pos x="wd2" y="hd2"/>
              </a:cxn>
            </a:cxnLst>
            <a:rect l="0" t="0" r="r" b="b"/>
            <a:pathLst>
              <a:path w="21600" h="21600" extrusionOk="0">
                <a:moveTo>
                  <a:pt x="19455" y="2584"/>
                </a:moveTo>
                <a:cubicBezTo>
                  <a:pt x="18138" y="2584"/>
                  <a:pt x="18138" y="2584"/>
                  <a:pt x="18138" y="2584"/>
                </a:cubicBezTo>
                <a:cubicBezTo>
                  <a:pt x="18138" y="4778"/>
                  <a:pt x="18138" y="4778"/>
                  <a:pt x="18138" y="4778"/>
                </a:cubicBezTo>
                <a:cubicBezTo>
                  <a:pt x="14286" y="4778"/>
                  <a:pt x="14286" y="4778"/>
                  <a:pt x="14286" y="4778"/>
                </a:cubicBezTo>
                <a:cubicBezTo>
                  <a:pt x="14286" y="2584"/>
                  <a:pt x="14286" y="2584"/>
                  <a:pt x="14286" y="2584"/>
                </a:cubicBezTo>
                <a:cubicBezTo>
                  <a:pt x="7363" y="2584"/>
                  <a:pt x="7363" y="2584"/>
                  <a:pt x="7363" y="2584"/>
                </a:cubicBezTo>
                <a:cubicBezTo>
                  <a:pt x="7363" y="4778"/>
                  <a:pt x="7363" y="4778"/>
                  <a:pt x="7363" y="4778"/>
                </a:cubicBezTo>
                <a:cubicBezTo>
                  <a:pt x="3462" y="4778"/>
                  <a:pt x="3462" y="4778"/>
                  <a:pt x="3462" y="4778"/>
                </a:cubicBezTo>
                <a:cubicBezTo>
                  <a:pt x="3462" y="2584"/>
                  <a:pt x="3462" y="2584"/>
                  <a:pt x="3462" y="2584"/>
                </a:cubicBezTo>
                <a:cubicBezTo>
                  <a:pt x="2194" y="2584"/>
                  <a:pt x="2194" y="2584"/>
                  <a:pt x="2194" y="2584"/>
                </a:cubicBezTo>
                <a:cubicBezTo>
                  <a:pt x="878" y="2584"/>
                  <a:pt x="0" y="3462"/>
                  <a:pt x="0" y="4778"/>
                </a:cubicBezTo>
                <a:cubicBezTo>
                  <a:pt x="0" y="19455"/>
                  <a:pt x="0" y="19455"/>
                  <a:pt x="0" y="19455"/>
                </a:cubicBezTo>
                <a:cubicBezTo>
                  <a:pt x="0" y="20722"/>
                  <a:pt x="878" y="21600"/>
                  <a:pt x="2194" y="21600"/>
                </a:cubicBezTo>
                <a:cubicBezTo>
                  <a:pt x="19455" y="21600"/>
                  <a:pt x="19455" y="21600"/>
                  <a:pt x="19455" y="21600"/>
                </a:cubicBezTo>
                <a:cubicBezTo>
                  <a:pt x="20722" y="21600"/>
                  <a:pt x="21600" y="20722"/>
                  <a:pt x="21600" y="19455"/>
                </a:cubicBezTo>
                <a:cubicBezTo>
                  <a:pt x="21600" y="4778"/>
                  <a:pt x="21600" y="4778"/>
                  <a:pt x="21600" y="4778"/>
                </a:cubicBezTo>
                <a:cubicBezTo>
                  <a:pt x="21600" y="3462"/>
                  <a:pt x="20722" y="2584"/>
                  <a:pt x="19455" y="2584"/>
                </a:cubicBezTo>
                <a:close/>
                <a:moveTo>
                  <a:pt x="19455" y="19455"/>
                </a:moveTo>
                <a:cubicBezTo>
                  <a:pt x="2194" y="19455"/>
                  <a:pt x="2194" y="19455"/>
                  <a:pt x="2194" y="19455"/>
                </a:cubicBezTo>
                <a:cubicBezTo>
                  <a:pt x="2194" y="9557"/>
                  <a:pt x="2194" y="9557"/>
                  <a:pt x="2194" y="9557"/>
                </a:cubicBezTo>
                <a:cubicBezTo>
                  <a:pt x="19455" y="9557"/>
                  <a:pt x="19455" y="9557"/>
                  <a:pt x="19455" y="9557"/>
                </a:cubicBezTo>
                <a:lnTo>
                  <a:pt x="19455" y="19455"/>
                </a:lnTo>
                <a:close/>
                <a:moveTo>
                  <a:pt x="6046" y="0"/>
                </a:moveTo>
                <a:cubicBezTo>
                  <a:pt x="4340" y="0"/>
                  <a:pt x="4340" y="0"/>
                  <a:pt x="4340" y="0"/>
                </a:cubicBezTo>
                <a:cubicBezTo>
                  <a:pt x="4340" y="4340"/>
                  <a:pt x="4340" y="4340"/>
                  <a:pt x="4340" y="4340"/>
                </a:cubicBezTo>
                <a:cubicBezTo>
                  <a:pt x="6046" y="4340"/>
                  <a:pt x="6046" y="4340"/>
                  <a:pt x="6046" y="4340"/>
                </a:cubicBezTo>
                <a:lnTo>
                  <a:pt x="6046" y="0"/>
                </a:lnTo>
                <a:close/>
                <a:moveTo>
                  <a:pt x="17260" y="0"/>
                </a:moveTo>
                <a:cubicBezTo>
                  <a:pt x="15554" y="0"/>
                  <a:pt x="15554" y="0"/>
                  <a:pt x="15554" y="0"/>
                </a:cubicBezTo>
                <a:cubicBezTo>
                  <a:pt x="15554" y="4340"/>
                  <a:pt x="15554" y="4340"/>
                  <a:pt x="15554" y="4340"/>
                </a:cubicBezTo>
                <a:cubicBezTo>
                  <a:pt x="17260" y="4340"/>
                  <a:pt x="17260" y="4340"/>
                  <a:pt x="17260" y="4340"/>
                </a:cubicBezTo>
                <a:lnTo>
                  <a:pt x="17260" y="0"/>
                </a:lnTo>
                <a:close/>
              </a:path>
            </a:pathLst>
          </a:custGeom>
          <a:solidFill>
            <a:srgbClr val="FFFFFF"/>
          </a:solidFill>
          <a:ln w="12700">
            <a:miter lim="400000"/>
          </a:ln>
        </p:spPr>
        <p:txBody>
          <a:bodyPr lIns="17145" rIns="17145" anchor="ctr"/>
          <a:lstStyle/>
          <a:p>
            <a:pPr algn="ctr" defTabSz="309563" eaLnBrk="1" fontAlgn="auto">
              <a:spcBef>
                <a:spcPts val="0"/>
              </a:spcBef>
              <a:spcAft>
                <a:spcPts val="0"/>
              </a:spcAft>
              <a:defRPr sz="3200" spc="0">
                <a:solidFill>
                  <a:srgbClr val="FFFFFF"/>
                </a:solidFill>
                <a:latin typeface="Roboto Light"/>
                <a:ea typeface="Roboto Light"/>
                <a:cs typeface="Roboto Light"/>
                <a:sym typeface="Roboto Light"/>
              </a:defRPr>
            </a:pPr>
            <a:endParaRPr sz="1200" kern="0">
              <a:solidFill>
                <a:srgbClr val="FFFFFF"/>
              </a:solidFill>
              <a:latin typeface="Roboto Light"/>
              <a:ea typeface="Roboto Light"/>
              <a:sym typeface="Roboto Light"/>
            </a:endParaRPr>
          </a:p>
        </p:txBody>
      </p:sp>
      <p:grpSp>
        <p:nvGrpSpPr>
          <p:cNvPr id="2326" name="Group"/>
          <p:cNvGrpSpPr/>
          <p:nvPr/>
        </p:nvGrpSpPr>
        <p:grpSpPr>
          <a:xfrm>
            <a:off x="3975532" y="4640024"/>
            <a:ext cx="1192936" cy="584276"/>
            <a:chOff x="0" y="3623"/>
            <a:chExt cx="3181160" cy="1558068"/>
          </a:xfrm>
        </p:grpSpPr>
        <p:sp>
          <p:nvSpPr>
            <p:cNvPr id="2324" name="Lorem ipsum dolor sit ame lorem."/>
            <p:cNvSpPr txBox="1"/>
            <p:nvPr/>
          </p:nvSpPr>
          <p:spPr>
            <a:xfrm>
              <a:off x="0" y="577833"/>
              <a:ext cx="3175000" cy="98385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9050" tIns="19050" rIns="19050" bIns="19050" numCol="1" anchor="t">
              <a:spAutoFit/>
            </a:bodyPr>
            <a:lstStyle>
              <a:lvl1pPr algn="ctr">
                <a:defRPr>
                  <a:solidFill>
                    <a:srgbClr val="FFFFFF"/>
                  </a:solidFill>
                  <a:latin typeface="Roboto Light"/>
                  <a:ea typeface="Roboto Light"/>
                  <a:cs typeface="Roboto Light"/>
                  <a:sym typeface="Roboto Light"/>
                </a:defRPr>
              </a:lvl1pPr>
            </a:lstStyle>
            <a:p>
              <a:pPr defTabSz="309563" eaLnBrk="1" fontAlgn="auto">
                <a:lnSpc>
                  <a:spcPct val="120000"/>
                </a:lnSpc>
                <a:spcBef>
                  <a:spcPts val="0"/>
                </a:spcBef>
                <a:spcAft>
                  <a:spcPts val="0"/>
                </a:spcAft>
              </a:pPr>
              <a:r>
                <a:rPr lang="en-US" sz="938" kern="0" spc="28" dirty="0">
                  <a:latin typeface="Roboto Bold" panose="02000000000000000000" pitchFamily="2" charset="0"/>
                  <a:ea typeface="Roboto Bold" panose="02000000000000000000" pitchFamily="2" charset="0"/>
                </a:rPr>
                <a:t>Telemedicine</a:t>
              </a:r>
            </a:p>
            <a:p>
              <a:pPr defTabSz="309563" eaLnBrk="1" fontAlgn="auto">
                <a:lnSpc>
                  <a:spcPct val="120000"/>
                </a:lnSpc>
                <a:spcBef>
                  <a:spcPts val="0"/>
                </a:spcBef>
                <a:spcAft>
                  <a:spcPts val="0"/>
                </a:spcAft>
              </a:pPr>
              <a:r>
                <a:rPr lang="en-US" sz="938" kern="0" spc="28" dirty="0">
                  <a:latin typeface="Roboto Bold" panose="02000000000000000000" pitchFamily="2" charset="0"/>
                  <a:ea typeface="Roboto Bold" panose="02000000000000000000" pitchFamily="2" charset="0"/>
                </a:rPr>
                <a:t>Aging in place</a:t>
              </a:r>
              <a:endParaRPr sz="938" kern="0" spc="28" dirty="0">
                <a:latin typeface="Roboto Bold" panose="02000000000000000000" pitchFamily="2" charset="0"/>
                <a:ea typeface="Roboto Bold" panose="02000000000000000000" pitchFamily="2" charset="0"/>
              </a:endParaRPr>
            </a:p>
          </p:txBody>
        </p:sp>
        <p:sp>
          <p:nvSpPr>
            <p:cNvPr id="2325" name="Insert title here."/>
            <p:cNvSpPr txBox="1"/>
            <p:nvPr/>
          </p:nvSpPr>
          <p:spPr>
            <a:xfrm>
              <a:off x="6160" y="3623"/>
              <a:ext cx="3175000" cy="56425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9050" tIns="19050" rIns="19050" bIns="19050" numCol="1" anchor="ctr">
              <a:spAutoFit/>
            </a:bodyPr>
            <a:lstStyle>
              <a:lvl1pPr algn="ctr">
                <a:lnSpc>
                  <a:spcPct val="100000"/>
                </a:lnSpc>
                <a:defRPr sz="3000" spc="0">
                  <a:solidFill>
                    <a:srgbClr val="FFFFFF"/>
                  </a:solidFill>
                  <a:latin typeface="Roboto Light"/>
                  <a:ea typeface="Roboto Light"/>
                  <a:cs typeface="Roboto Light"/>
                  <a:sym typeface="Roboto Light"/>
                </a:defRPr>
              </a:lvl1pPr>
            </a:lstStyle>
            <a:p>
              <a:pPr defTabSz="309563" eaLnBrk="1" fontAlgn="auto">
                <a:spcBef>
                  <a:spcPts val="0"/>
                </a:spcBef>
                <a:spcAft>
                  <a:spcPts val="0"/>
                </a:spcAft>
              </a:pPr>
              <a:r>
                <a:rPr lang="en-US" sz="1125" kern="0" dirty="0">
                  <a:latin typeface="Roboto Bold" panose="02000000000000000000" pitchFamily="2" charset="0"/>
                  <a:ea typeface="Roboto Bold" panose="02000000000000000000" pitchFamily="2" charset="0"/>
                </a:rPr>
                <a:t>Healthcare</a:t>
              </a:r>
              <a:endParaRPr sz="1125" kern="0" dirty="0">
                <a:latin typeface="Roboto Bold" panose="02000000000000000000" pitchFamily="2" charset="0"/>
                <a:ea typeface="Roboto Bold" panose="02000000000000000000" pitchFamily="2" charset="0"/>
              </a:endParaRPr>
            </a:p>
          </p:txBody>
        </p:sp>
      </p:grpSp>
      <p:sp>
        <p:nvSpPr>
          <p:cNvPr id="2327" name="Shape"/>
          <p:cNvSpPr/>
          <p:nvPr/>
        </p:nvSpPr>
        <p:spPr>
          <a:xfrm>
            <a:off x="4472239" y="1588500"/>
            <a:ext cx="199523" cy="199575"/>
          </a:xfrm>
          <a:custGeom>
            <a:avLst/>
            <a:gdLst/>
            <a:ahLst/>
            <a:cxnLst>
              <a:cxn ang="0">
                <a:pos x="wd2" y="hd2"/>
              </a:cxn>
              <a:cxn ang="5400000">
                <a:pos x="wd2" y="hd2"/>
              </a:cxn>
              <a:cxn ang="10800000">
                <a:pos x="wd2" y="hd2"/>
              </a:cxn>
              <a:cxn ang="16200000">
                <a:pos x="wd2" y="hd2"/>
              </a:cxn>
            </a:cxnLst>
            <a:rect l="0" t="0" r="r" b="b"/>
            <a:pathLst>
              <a:path w="21600" h="21600" extrusionOk="0">
                <a:moveTo>
                  <a:pt x="19455" y="2584"/>
                </a:moveTo>
                <a:cubicBezTo>
                  <a:pt x="18138" y="2584"/>
                  <a:pt x="18138" y="2584"/>
                  <a:pt x="18138" y="2584"/>
                </a:cubicBezTo>
                <a:cubicBezTo>
                  <a:pt x="18138" y="4778"/>
                  <a:pt x="18138" y="4778"/>
                  <a:pt x="18138" y="4778"/>
                </a:cubicBezTo>
                <a:cubicBezTo>
                  <a:pt x="14286" y="4778"/>
                  <a:pt x="14286" y="4778"/>
                  <a:pt x="14286" y="4778"/>
                </a:cubicBezTo>
                <a:cubicBezTo>
                  <a:pt x="14286" y="2584"/>
                  <a:pt x="14286" y="2584"/>
                  <a:pt x="14286" y="2584"/>
                </a:cubicBezTo>
                <a:cubicBezTo>
                  <a:pt x="7363" y="2584"/>
                  <a:pt x="7363" y="2584"/>
                  <a:pt x="7363" y="2584"/>
                </a:cubicBezTo>
                <a:cubicBezTo>
                  <a:pt x="7363" y="4778"/>
                  <a:pt x="7363" y="4778"/>
                  <a:pt x="7363" y="4778"/>
                </a:cubicBezTo>
                <a:cubicBezTo>
                  <a:pt x="3462" y="4778"/>
                  <a:pt x="3462" y="4778"/>
                  <a:pt x="3462" y="4778"/>
                </a:cubicBezTo>
                <a:cubicBezTo>
                  <a:pt x="3462" y="2584"/>
                  <a:pt x="3462" y="2584"/>
                  <a:pt x="3462" y="2584"/>
                </a:cubicBezTo>
                <a:cubicBezTo>
                  <a:pt x="2194" y="2584"/>
                  <a:pt x="2194" y="2584"/>
                  <a:pt x="2194" y="2584"/>
                </a:cubicBezTo>
                <a:cubicBezTo>
                  <a:pt x="878" y="2584"/>
                  <a:pt x="0" y="3462"/>
                  <a:pt x="0" y="4778"/>
                </a:cubicBezTo>
                <a:cubicBezTo>
                  <a:pt x="0" y="19455"/>
                  <a:pt x="0" y="19455"/>
                  <a:pt x="0" y="19455"/>
                </a:cubicBezTo>
                <a:cubicBezTo>
                  <a:pt x="0" y="20722"/>
                  <a:pt x="878" y="21600"/>
                  <a:pt x="2194" y="21600"/>
                </a:cubicBezTo>
                <a:cubicBezTo>
                  <a:pt x="19455" y="21600"/>
                  <a:pt x="19455" y="21600"/>
                  <a:pt x="19455" y="21600"/>
                </a:cubicBezTo>
                <a:cubicBezTo>
                  <a:pt x="20722" y="21600"/>
                  <a:pt x="21600" y="20722"/>
                  <a:pt x="21600" y="19455"/>
                </a:cubicBezTo>
                <a:cubicBezTo>
                  <a:pt x="21600" y="4778"/>
                  <a:pt x="21600" y="4778"/>
                  <a:pt x="21600" y="4778"/>
                </a:cubicBezTo>
                <a:cubicBezTo>
                  <a:pt x="21600" y="3462"/>
                  <a:pt x="20722" y="2584"/>
                  <a:pt x="19455" y="2584"/>
                </a:cubicBezTo>
                <a:close/>
                <a:moveTo>
                  <a:pt x="19455" y="19455"/>
                </a:moveTo>
                <a:cubicBezTo>
                  <a:pt x="2194" y="19455"/>
                  <a:pt x="2194" y="19455"/>
                  <a:pt x="2194" y="19455"/>
                </a:cubicBezTo>
                <a:cubicBezTo>
                  <a:pt x="2194" y="9557"/>
                  <a:pt x="2194" y="9557"/>
                  <a:pt x="2194" y="9557"/>
                </a:cubicBezTo>
                <a:cubicBezTo>
                  <a:pt x="19455" y="9557"/>
                  <a:pt x="19455" y="9557"/>
                  <a:pt x="19455" y="9557"/>
                </a:cubicBezTo>
                <a:lnTo>
                  <a:pt x="19455" y="19455"/>
                </a:lnTo>
                <a:close/>
                <a:moveTo>
                  <a:pt x="6046" y="0"/>
                </a:moveTo>
                <a:cubicBezTo>
                  <a:pt x="4340" y="0"/>
                  <a:pt x="4340" y="0"/>
                  <a:pt x="4340" y="0"/>
                </a:cubicBezTo>
                <a:cubicBezTo>
                  <a:pt x="4340" y="4340"/>
                  <a:pt x="4340" y="4340"/>
                  <a:pt x="4340" y="4340"/>
                </a:cubicBezTo>
                <a:cubicBezTo>
                  <a:pt x="6046" y="4340"/>
                  <a:pt x="6046" y="4340"/>
                  <a:pt x="6046" y="4340"/>
                </a:cubicBezTo>
                <a:lnTo>
                  <a:pt x="6046" y="0"/>
                </a:lnTo>
                <a:close/>
                <a:moveTo>
                  <a:pt x="17260" y="0"/>
                </a:moveTo>
                <a:cubicBezTo>
                  <a:pt x="15554" y="0"/>
                  <a:pt x="15554" y="0"/>
                  <a:pt x="15554" y="0"/>
                </a:cubicBezTo>
                <a:cubicBezTo>
                  <a:pt x="15554" y="4340"/>
                  <a:pt x="15554" y="4340"/>
                  <a:pt x="15554" y="4340"/>
                </a:cubicBezTo>
                <a:cubicBezTo>
                  <a:pt x="17260" y="4340"/>
                  <a:pt x="17260" y="4340"/>
                  <a:pt x="17260" y="4340"/>
                </a:cubicBezTo>
                <a:lnTo>
                  <a:pt x="17260" y="0"/>
                </a:lnTo>
                <a:close/>
              </a:path>
            </a:pathLst>
          </a:custGeom>
          <a:solidFill>
            <a:srgbClr val="FFFFFF"/>
          </a:solidFill>
          <a:ln w="12700">
            <a:miter lim="400000"/>
          </a:ln>
        </p:spPr>
        <p:txBody>
          <a:bodyPr lIns="17145" rIns="17145" anchor="ctr"/>
          <a:lstStyle/>
          <a:p>
            <a:pPr algn="ctr" defTabSz="309563" eaLnBrk="1" fontAlgn="auto">
              <a:spcBef>
                <a:spcPts val="0"/>
              </a:spcBef>
              <a:spcAft>
                <a:spcPts val="0"/>
              </a:spcAft>
              <a:defRPr sz="3200" spc="0">
                <a:solidFill>
                  <a:srgbClr val="FFFFFF"/>
                </a:solidFill>
                <a:latin typeface="Roboto Light"/>
                <a:ea typeface="Roboto Light"/>
                <a:cs typeface="Roboto Light"/>
                <a:sym typeface="Roboto Light"/>
              </a:defRPr>
            </a:pPr>
            <a:endParaRPr sz="1200" kern="0">
              <a:solidFill>
                <a:srgbClr val="FFFFFF"/>
              </a:solidFill>
              <a:latin typeface="Roboto Light"/>
              <a:ea typeface="Roboto Light"/>
              <a:sym typeface="Roboto Light"/>
            </a:endParaRPr>
          </a:p>
        </p:txBody>
      </p:sp>
      <p:grpSp>
        <p:nvGrpSpPr>
          <p:cNvPr id="2330" name="Group"/>
          <p:cNvGrpSpPr/>
          <p:nvPr/>
        </p:nvGrpSpPr>
        <p:grpSpPr>
          <a:xfrm>
            <a:off x="3975532" y="1805710"/>
            <a:ext cx="1192936" cy="584276"/>
            <a:chOff x="0" y="3623"/>
            <a:chExt cx="3181160" cy="1558068"/>
          </a:xfrm>
        </p:grpSpPr>
        <p:sp>
          <p:nvSpPr>
            <p:cNvPr id="2328" name="Lorem ipsum dolor sit ame lorem."/>
            <p:cNvSpPr txBox="1"/>
            <p:nvPr/>
          </p:nvSpPr>
          <p:spPr>
            <a:xfrm>
              <a:off x="0" y="577833"/>
              <a:ext cx="3175000" cy="98385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9050" tIns="19050" rIns="19050" bIns="19050" numCol="1" anchor="t">
              <a:spAutoFit/>
            </a:bodyPr>
            <a:lstStyle>
              <a:lvl1pPr algn="ctr">
                <a:defRPr>
                  <a:solidFill>
                    <a:srgbClr val="FFFFFF"/>
                  </a:solidFill>
                  <a:latin typeface="Roboto Light"/>
                  <a:ea typeface="Roboto Light"/>
                  <a:cs typeface="Roboto Light"/>
                  <a:sym typeface="Roboto Light"/>
                </a:defRPr>
              </a:lvl1pPr>
            </a:lstStyle>
            <a:p>
              <a:pPr defTabSz="309563" eaLnBrk="1" fontAlgn="auto">
                <a:lnSpc>
                  <a:spcPct val="120000"/>
                </a:lnSpc>
                <a:spcBef>
                  <a:spcPts val="0"/>
                </a:spcBef>
                <a:spcAft>
                  <a:spcPts val="0"/>
                </a:spcAft>
              </a:pPr>
              <a:r>
                <a:rPr lang="en-US" sz="938" kern="0" spc="28" dirty="0">
                  <a:latin typeface="Roboto Bold" panose="02000000000000000000" pitchFamily="2" charset="0"/>
                  <a:ea typeface="Roboto Bold" panose="02000000000000000000" pitchFamily="2" charset="0"/>
                </a:rPr>
                <a:t>Student resources</a:t>
              </a:r>
            </a:p>
            <a:p>
              <a:pPr defTabSz="309563" eaLnBrk="1" fontAlgn="auto">
                <a:lnSpc>
                  <a:spcPct val="120000"/>
                </a:lnSpc>
                <a:spcBef>
                  <a:spcPts val="0"/>
                </a:spcBef>
                <a:spcAft>
                  <a:spcPts val="0"/>
                </a:spcAft>
              </a:pPr>
              <a:r>
                <a:rPr lang="en-US" sz="938" kern="0" spc="28" dirty="0">
                  <a:latin typeface="Roboto Bold" panose="02000000000000000000" pitchFamily="2" charset="0"/>
                  <a:ea typeface="Roboto Bold" panose="02000000000000000000" pitchFamily="2" charset="0"/>
                </a:rPr>
                <a:t>Research</a:t>
              </a:r>
              <a:endParaRPr sz="938" kern="0" spc="28" dirty="0">
                <a:latin typeface="Roboto Bold" panose="02000000000000000000" pitchFamily="2" charset="0"/>
                <a:ea typeface="Roboto Bold" panose="02000000000000000000" pitchFamily="2" charset="0"/>
              </a:endParaRPr>
            </a:p>
          </p:txBody>
        </p:sp>
        <p:sp>
          <p:nvSpPr>
            <p:cNvPr id="2329" name="Insert title here."/>
            <p:cNvSpPr txBox="1"/>
            <p:nvPr/>
          </p:nvSpPr>
          <p:spPr>
            <a:xfrm>
              <a:off x="6160" y="3623"/>
              <a:ext cx="3175000" cy="56425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9050" tIns="19050" rIns="19050" bIns="19050" numCol="1" anchor="ctr">
              <a:spAutoFit/>
            </a:bodyPr>
            <a:lstStyle>
              <a:lvl1pPr algn="ctr">
                <a:lnSpc>
                  <a:spcPct val="100000"/>
                </a:lnSpc>
                <a:defRPr sz="3000" spc="0">
                  <a:solidFill>
                    <a:srgbClr val="FFFFFF"/>
                  </a:solidFill>
                  <a:latin typeface="Roboto Light"/>
                  <a:ea typeface="Roboto Light"/>
                  <a:cs typeface="Roboto Light"/>
                  <a:sym typeface="Roboto Light"/>
                </a:defRPr>
              </a:lvl1pPr>
            </a:lstStyle>
            <a:p>
              <a:pPr defTabSz="309563" eaLnBrk="1" fontAlgn="auto">
                <a:spcBef>
                  <a:spcPts val="0"/>
                </a:spcBef>
                <a:spcAft>
                  <a:spcPts val="0"/>
                </a:spcAft>
              </a:pPr>
              <a:r>
                <a:rPr lang="en-US" sz="1125" kern="0" dirty="0">
                  <a:latin typeface="Roboto Bold" panose="02000000000000000000" pitchFamily="2" charset="0"/>
                  <a:ea typeface="Roboto Bold" panose="02000000000000000000" pitchFamily="2" charset="0"/>
                </a:rPr>
                <a:t>Education</a:t>
              </a:r>
              <a:endParaRPr sz="1125" kern="0" dirty="0">
                <a:latin typeface="Roboto Bold" panose="02000000000000000000" pitchFamily="2" charset="0"/>
                <a:ea typeface="Roboto Bold" panose="02000000000000000000" pitchFamily="2" charset="0"/>
              </a:endParaRPr>
            </a:p>
          </p:txBody>
        </p:sp>
      </p:grpSp>
      <p:sp>
        <p:nvSpPr>
          <p:cNvPr id="2331" name="featured showcase."/>
          <p:cNvSpPr txBox="1"/>
          <p:nvPr/>
        </p:nvSpPr>
        <p:spPr>
          <a:xfrm>
            <a:off x="6161744" y="2908176"/>
            <a:ext cx="1900566" cy="557845"/>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b">
            <a:spAutoFit/>
          </a:bodyPr>
          <a:lstStyle>
            <a:lvl1pPr algn="l">
              <a:lnSpc>
                <a:spcPct val="90000"/>
              </a:lnSpc>
              <a:defRPr sz="5000" cap="all" spc="150">
                <a:solidFill>
                  <a:srgbClr val="FFFFFF"/>
                </a:solidFill>
                <a:latin typeface="+mn-lt"/>
                <a:ea typeface="+mn-ea"/>
                <a:cs typeface="+mn-cs"/>
                <a:sym typeface="Roboto Bold"/>
              </a:defRPr>
            </a:lvl1pPr>
          </a:lstStyle>
          <a:p>
            <a:pPr defTabSz="309563" eaLnBrk="1" fontAlgn="auto">
              <a:spcBef>
                <a:spcPts val="0"/>
              </a:spcBef>
              <a:spcAft>
                <a:spcPts val="0"/>
              </a:spcAft>
            </a:pPr>
            <a:r>
              <a:rPr lang="en-US" sz="1875" kern="0" spc="56" dirty="0">
                <a:latin typeface="Roboto Black"/>
                <a:ea typeface="Roboto Bold"/>
              </a:rPr>
              <a:t>The big picture</a:t>
            </a:r>
            <a:endParaRPr sz="1875" kern="0" spc="56" dirty="0">
              <a:latin typeface="Roboto Black"/>
              <a:ea typeface="Roboto Bold"/>
            </a:endParaRPr>
          </a:p>
        </p:txBody>
      </p:sp>
      <p:sp>
        <p:nvSpPr>
          <p:cNvPr id="2332" name="Lorem ipsum sit lom dolor sit amet, consectetur sit amet adipiscing. Sit lom dolor sit amet, consectetur adipiscing"/>
          <p:cNvSpPr txBox="1"/>
          <p:nvPr/>
        </p:nvSpPr>
        <p:spPr>
          <a:xfrm>
            <a:off x="6177566" y="3641409"/>
            <a:ext cx="1900566" cy="542136"/>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spAutoFit/>
          </a:bodyPr>
          <a:lstStyle>
            <a:lvl1pPr>
              <a:defRPr>
                <a:solidFill>
                  <a:srgbClr val="FFFFFF"/>
                </a:solidFill>
              </a:defRPr>
            </a:lvl1pPr>
          </a:lstStyle>
          <a:p>
            <a:pPr defTabSz="309563" eaLnBrk="1" fontAlgn="auto">
              <a:lnSpc>
                <a:spcPct val="120000"/>
              </a:lnSpc>
              <a:spcBef>
                <a:spcPts val="0"/>
              </a:spcBef>
              <a:spcAft>
                <a:spcPts val="0"/>
              </a:spcAft>
            </a:pPr>
            <a:r>
              <a:rPr lang="en-US" sz="938" kern="0" spc="28" dirty="0">
                <a:latin typeface="Roboto Light"/>
                <a:ea typeface="Roboto Light"/>
                <a:sym typeface="Roboto Light"/>
              </a:rPr>
              <a:t>There is almost no area in which digital technology has not impacted modern life.</a:t>
            </a:r>
          </a:p>
        </p:txBody>
      </p:sp>
      <p:sp>
        <p:nvSpPr>
          <p:cNvPr id="19" name="Shape">
            <a:extLst>
              <a:ext uri="{FF2B5EF4-FFF2-40B4-BE49-F238E27FC236}">
                <a16:creationId xmlns:a16="http://schemas.microsoft.com/office/drawing/2014/main" id="{021B1413-A6F8-7A46-8466-2B66CC49DADE}"/>
              </a:ext>
            </a:extLst>
          </p:cNvPr>
          <p:cNvSpPr/>
          <p:nvPr/>
        </p:nvSpPr>
        <p:spPr>
          <a:xfrm>
            <a:off x="4469929" y="3466020"/>
            <a:ext cx="199523" cy="199575"/>
          </a:xfrm>
          <a:custGeom>
            <a:avLst/>
            <a:gdLst/>
            <a:ahLst/>
            <a:cxnLst>
              <a:cxn ang="0">
                <a:pos x="wd2" y="hd2"/>
              </a:cxn>
              <a:cxn ang="5400000">
                <a:pos x="wd2" y="hd2"/>
              </a:cxn>
              <a:cxn ang="10800000">
                <a:pos x="wd2" y="hd2"/>
              </a:cxn>
              <a:cxn ang="16200000">
                <a:pos x="wd2" y="hd2"/>
              </a:cxn>
            </a:cxnLst>
            <a:rect l="0" t="0" r="r" b="b"/>
            <a:pathLst>
              <a:path w="21600" h="21600" extrusionOk="0">
                <a:moveTo>
                  <a:pt x="19455" y="2584"/>
                </a:moveTo>
                <a:cubicBezTo>
                  <a:pt x="18138" y="2584"/>
                  <a:pt x="18138" y="2584"/>
                  <a:pt x="18138" y="2584"/>
                </a:cubicBezTo>
                <a:cubicBezTo>
                  <a:pt x="18138" y="4778"/>
                  <a:pt x="18138" y="4778"/>
                  <a:pt x="18138" y="4778"/>
                </a:cubicBezTo>
                <a:cubicBezTo>
                  <a:pt x="14286" y="4778"/>
                  <a:pt x="14286" y="4778"/>
                  <a:pt x="14286" y="4778"/>
                </a:cubicBezTo>
                <a:cubicBezTo>
                  <a:pt x="14286" y="2584"/>
                  <a:pt x="14286" y="2584"/>
                  <a:pt x="14286" y="2584"/>
                </a:cubicBezTo>
                <a:cubicBezTo>
                  <a:pt x="7363" y="2584"/>
                  <a:pt x="7363" y="2584"/>
                  <a:pt x="7363" y="2584"/>
                </a:cubicBezTo>
                <a:cubicBezTo>
                  <a:pt x="7363" y="4778"/>
                  <a:pt x="7363" y="4778"/>
                  <a:pt x="7363" y="4778"/>
                </a:cubicBezTo>
                <a:cubicBezTo>
                  <a:pt x="3462" y="4778"/>
                  <a:pt x="3462" y="4778"/>
                  <a:pt x="3462" y="4778"/>
                </a:cubicBezTo>
                <a:cubicBezTo>
                  <a:pt x="3462" y="2584"/>
                  <a:pt x="3462" y="2584"/>
                  <a:pt x="3462" y="2584"/>
                </a:cubicBezTo>
                <a:cubicBezTo>
                  <a:pt x="2194" y="2584"/>
                  <a:pt x="2194" y="2584"/>
                  <a:pt x="2194" y="2584"/>
                </a:cubicBezTo>
                <a:cubicBezTo>
                  <a:pt x="878" y="2584"/>
                  <a:pt x="0" y="3462"/>
                  <a:pt x="0" y="4778"/>
                </a:cubicBezTo>
                <a:cubicBezTo>
                  <a:pt x="0" y="19455"/>
                  <a:pt x="0" y="19455"/>
                  <a:pt x="0" y="19455"/>
                </a:cubicBezTo>
                <a:cubicBezTo>
                  <a:pt x="0" y="20722"/>
                  <a:pt x="878" y="21600"/>
                  <a:pt x="2194" y="21600"/>
                </a:cubicBezTo>
                <a:cubicBezTo>
                  <a:pt x="19455" y="21600"/>
                  <a:pt x="19455" y="21600"/>
                  <a:pt x="19455" y="21600"/>
                </a:cubicBezTo>
                <a:cubicBezTo>
                  <a:pt x="20722" y="21600"/>
                  <a:pt x="21600" y="20722"/>
                  <a:pt x="21600" y="19455"/>
                </a:cubicBezTo>
                <a:cubicBezTo>
                  <a:pt x="21600" y="4778"/>
                  <a:pt x="21600" y="4778"/>
                  <a:pt x="21600" y="4778"/>
                </a:cubicBezTo>
                <a:cubicBezTo>
                  <a:pt x="21600" y="3462"/>
                  <a:pt x="20722" y="2584"/>
                  <a:pt x="19455" y="2584"/>
                </a:cubicBezTo>
                <a:close/>
                <a:moveTo>
                  <a:pt x="19455" y="19455"/>
                </a:moveTo>
                <a:cubicBezTo>
                  <a:pt x="2194" y="19455"/>
                  <a:pt x="2194" y="19455"/>
                  <a:pt x="2194" y="19455"/>
                </a:cubicBezTo>
                <a:cubicBezTo>
                  <a:pt x="2194" y="9557"/>
                  <a:pt x="2194" y="9557"/>
                  <a:pt x="2194" y="9557"/>
                </a:cubicBezTo>
                <a:cubicBezTo>
                  <a:pt x="19455" y="9557"/>
                  <a:pt x="19455" y="9557"/>
                  <a:pt x="19455" y="9557"/>
                </a:cubicBezTo>
                <a:lnTo>
                  <a:pt x="19455" y="19455"/>
                </a:lnTo>
                <a:close/>
                <a:moveTo>
                  <a:pt x="6046" y="0"/>
                </a:moveTo>
                <a:cubicBezTo>
                  <a:pt x="4340" y="0"/>
                  <a:pt x="4340" y="0"/>
                  <a:pt x="4340" y="0"/>
                </a:cubicBezTo>
                <a:cubicBezTo>
                  <a:pt x="4340" y="4340"/>
                  <a:pt x="4340" y="4340"/>
                  <a:pt x="4340" y="4340"/>
                </a:cubicBezTo>
                <a:cubicBezTo>
                  <a:pt x="6046" y="4340"/>
                  <a:pt x="6046" y="4340"/>
                  <a:pt x="6046" y="4340"/>
                </a:cubicBezTo>
                <a:lnTo>
                  <a:pt x="6046" y="0"/>
                </a:lnTo>
                <a:close/>
                <a:moveTo>
                  <a:pt x="17260" y="0"/>
                </a:moveTo>
                <a:cubicBezTo>
                  <a:pt x="15554" y="0"/>
                  <a:pt x="15554" y="0"/>
                  <a:pt x="15554" y="0"/>
                </a:cubicBezTo>
                <a:cubicBezTo>
                  <a:pt x="15554" y="4340"/>
                  <a:pt x="15554" y="4340"/>
                  <a:pt x="15554" y="4340"/>
                </a:cubicBezTo>
                <a:cubicBezTo>
                  <a:pt x="17260" y="4340"/>
                  <a:pt x="17260" y="4340"/>
                  <a:pt x="17260" y="4340"/>
                </a:cubicBezTo>
                <a:lnTo>
                  <a:pt x="17260" y="0"/>
                </a:lnTo>
                <a:close/>
              </a:path>
            </a:pathLst>
          </a:custGeom>
          <a:solidFill>
            <a:srgbClr val="FFFFFF"/>
          </a:solidFill>
          <a:ln w="12700">
            <a:miter lim="400000"/>
          </a:ln>
        </p:spPr>
        <p:txBody>
          <a:bodyPr lIns="17145" rIns="17145" anchor="ctr"/>
          <a:lstStyle/>
          <a:p>
            <a:pPr algn="ctr" defTabSz="309563" eaLnBrk="1" fontAlgn="auto">
              <a:spcBef>
                <a:spcPts val="0"/>
              </a:spcBef>
              <a:spcAft>
                <a:spcPts val="0"/>
              </a:spcAft>
              <a:defRPr sz="3200" spc="0">
                <a:solidFill>
                  <a:srgbClr val="FFFFFF"/>
                </a:solidFill>
                <a:latin typeface="Roboto Light"/>
                <a:ea typeface="Roboto Light"/>
                <a:cs typeface="Roboto Light"/>
                <a:sym typeface="Roboto Light"/>
              </a:defRPr>
            </a:pPr>
            <a:endParaRPr sz="1200" kern="0">
              <a:solidFill>
                <a:srgbClr val="FFFFFF"/>
              </a:solidFill>
              <a:latin typeface="Roboto Light"/>
              <a:ea typeface="Roboto Light"/>
              <a:sym typeface="Roboto Light"/>
            </a:endParaRPr>
          </a:p>
        </p:txBody>
      </p:sp>
      <p:grpSp>
        <p:nvGrpSpPr>
          <p:cNvPr id="20" name="Group">
            <a:extLst>
              <a:ext uri="{FF2B5EF4-FFF2-40B4-BE49-F238E27FC236}">
                <a16:creationId xmlns:a16="http://schemas.microsoft.com/office/drawing/2014/main" id="{027C5034-CD3F-2245-A0BD-F1E441FEC908}"/>
              </a:ext>
            </a:extLst>
          </p:cNvPr>
          <p:cNvGrpSpPr/>
          <p:nvPr/>
        </p:nvGrpSpPr>
        <p:grpSpPr>
          <a:xfrm>
            <a:off x="3847338" y="3689388"/>
            <a:ext cx="1453896" cy="590570"/>
            <a:chOff x="-335692" y="18954"/>
            <a:chExt cx="3877054" cy="1489271"/>
          </a:xfrm>
        </p:grpSpPr>
        <p:sp>
          <p:nvSpPr>
            <p:cNvPr id="21" name="Lorem ipsum dolor sit ame lorem.">
              <a:extLst>
                <a:ext uri="{FF2B5EF4-FFF2-40B4-BE49-F238E27FC236}">
                  <a16:creationId xmlns:a16="http://schemas.microsoft.com/office/drawing/2014/main" id="{7FD29B12-DF5F-C94D-A657-B32EA9228E1D}"/>
                </a:ext>
              </a:extLst>
            </p:cNvPr>
            <p:cNvSpPr txBox="1"/>
            <p:nvPr/>
          </p:nvSpPr>
          <p:spPr>
            <a:xfrm>
              <a:off x="-335692" y="577832"/>
              <a:ext cx="3877054" cy="93039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9050" tIns="19050" rIns="19050" bIns="19050" numCol="1" anchor="t">
              <a:spAutoFit/>
            </a:bodyPr>
            <a:lstStyle>
              <a:lvl1pPr algn="ctr">
                <a:defRPr>
                  <a:solidFill>
                    <a:srgbClr val="FFFFFF"/>
                  </a:solidFill>
                  <a:latin typeface="Roboto Light"/>
                  <a:ea typeface="Roboto Light"/>
                  <a:cs typeface="Roboto Light"/>
                  <a:sym typeface="Roboto Light"/>
                </a:defRPr>
              </a:lvl1pPr>
            </a:lstStyle>
            <a:p>
              <a:pPr defTabSz="309563" eaLnBrk="1" fontAlgn="auto">
                <a:lnSpc>
                  <a:spcPct val="120000"/>
                </a:lnSpc>
                <a:spcBef>
                  <a:spcPts val="0"/>
                </a:spcBef>
                <a:spcAft>
                  <a:spcPts val="0"/>
                </a:spcAft>
              </a:pPr>
              <a:r>
                <a:rPr lang="en-US" sz="938" kern="0" spc="28" dirty="0">
                  <a:latin typeface="Roboto Bold" panose="02000000000000000000" pitchFamily="2" charset="0"/>
                  <a:ea typeface="Roboto Bold" panose="02000000000000000000" pitchFamily="2" charset="0"/>
                </a:rPr>
                <a:t>Fiber meters</a:t>
              </a:r>
            </a:p>
            <a:p>
              <a:pPr defTabSz="309563" eaLnBrk="1" fontAlgn="auto">
                <a:lnSpc>
                  <a:spcPct val="120000"/>
                </a:lnSpc>
                <a:spcBef>
                  <a:spcPts val="0"/>
                </a:spcBef>
                <a:spcAft>
                  <a:spcPts val="0"/>
                </a:spcAft>
              </a:pPr>
              <a:r>
                <a:rPr lang="en-US" sz="938" kern="0" spc="28" dirty="0">
                  <a:latin typeface="Roboto Bold" panose="02000000000000000000" pitchFamily="2" charset="0"/>
                  <a:ea typeface="Roboto Bold" panose="02000000000000000000" pitchFamily="2" charset="0"/>
                </a:rPr>
                <a:t>Distributed generation</a:t>
              </a:r>
              <a:endParaRPr sz="938" kern="0" spc="28" dirty="0">
                <a:latin typeface="Roboto Bold" panose="02000000000000000000" pitchFamily="2" charset="0"/>
                <a:ea typeface="Roboto Bold" panose="02000000000000000000" pitchFamily="2" charset="0"/>
              </a:endParaRPr>
            </a:p>
          </p:txBody>
        </p:sp>
        <p:sp>
          <p:nvSpPr>
            <p:cNvPr id="22" name="Insert title here.">
              <a:extLst>
                <a:ext uri="{FF2B5EF4-FFF2-40B4-BE49-F238E27FC236}">
                  <a16:creationId xmlns:a16="http://schemas.microsoft.com/office/drawing/2014/main" id="{5C1DD5AB-F849-AA43-8F9E-FE8E31CAEAB5}"/>
                </a:ext>
              </a:extLst>
            </p:cNvPr>
            <p:cNvSpPr txBox="1"/>
            <p:nvPr/>
          </p:nvSpPr>
          <p:spPr>
            <a:xfrm>
              <a:off x="6158" y="18954"/>
              <a:ext cx="3175001" cy="53359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9050" tIns="19050" rIns="19050" bIns="19050" numCol="1" anchor="ctr">
              <a:spAutoFit/>
            </a:bodyPr>
            <a:lstStyle>
              <a:lvl1pPr algn="ctr">
                <a:lnSpc>
                  <a:spcPct val="100000"/>
                </a:lnSpc>
                <a:defRPr sz="3000" spc="0">
                  <a:solidFill>
                    <a:srgbClr val="FFFFFF"/>
                  </a:solidFill>
                  <a:latin typeface="Roboto Light"/>
                  <a:ea typeface="Roboto Light"/>
                  <a:cs typeface="Roboto Light"/>
                  <a:sym typeface="Roboto Light"/>
                </a:defRPr>
              </a:lvl1pPr>
            </a:lstStyle>
            <a:p>
              <a:pPr defTabSz="309563" eaLnBrk="1" fontAlgn="auto">
                <a:spcBef>
                  <a:spcPts val="0"/>
                </a:spcBef>
                <a:spcAft>
                  <a:spcPts val="0"/>
                </a:spcAft>
              </a:pPr>
              <a:r>
                <a:rPr lang="en-US" sz="1125" kern="0" dirty="0">
                  <a:latin typeface="Roboto Bold" panose="02000000000000000000" pitchFamily="2" charset="0"/>
                  <a:ea typeface="Roboto Bold" panose="02000000000000000000" pitchFamily="2" charset="0"/>
                </a:rPr>
                <a:t>Energy</a:t>
              </a:r>
              <a:endParaRPr sz="1125" kern="0" dirty="0">
                <a:latin typeface="Roboto Bold" panose="02000000000000000000" pitchFamily="2" charset="0"/>
                <a:ea typeface="Roboto Bold" panose="02000000000000000000" pitchFamily="2" charset="0"/>
              </a:endParaRPr>
            </a:p>
          </p:txBody>
        </p:sp>
      </p:grpSp>
    </p:spTree>
    <p:extLst>
      <p:ext uri="{BB962C8B-B14F-4D97-AF65-F5344CB8AC3E}">
        <p14:creationId xmlns:p14="http://schemas.microsoft.com/office/powerpoint/2010/main" val="15251782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3">
            <a:extLst>
              <a:ext uri="{FF2B5EF4-FFF2-40B4-BE49-F238E27FC236}">
                <a16:creationId xmlns:a16="http://schemas.microsoft.com/office/drawing/2014/main" id="{1F998E80-F1C6-0641-96FB-9124A0CA77EF}"/>
              </a:ext>
            </a:extLst>
          </p:cNvPr>
          <p:cNvPicPr>
            <a:picLocks noGrp="1" noChangeAspect="1"/>
          </p:cNvPicPr>
          <p:nvPr>
            <p:ph type="pic" idx="13"/>
          </p:nvPr>
        </p:nvPicPr>
        <p:blipFill>
          <a:blip r:embed="rId3">
            <a:extLst>
              <a:ext uri="{28A0092B-C50C-407E-A947-70E740481C1C}">
                <a14:useLocalDpi xmlns:a14="http://schemas.microsoft.com/office/drawing/2010/main" val="0"/>
              </a:ext>
            </a:extLst>
          </a:blip>
          <a:srcRect t="7858" b="7858"/>
          <a:stretch>
            <a:fillRect/>
          </a:stretch>
        </p:blipFill>
        <p:spPr>
          <a:xfrm flipH="1">
            <a:off x="0" y="857250"/>
            <a:ext cx="9144000" cy="5143500"/>
          </a:xfrm>
        </p:spPr>
      </p:pic>
      <p:sp>
        <p:nvSpPr>
          <p:cNvPr id="1929" name="Rectangle"/>
          <p:cNvSpPr/>
          <p:nvPr/>
        </p:nvSpPr>
        <p:spPr>
          <a:xfrm>
            <a:off x="476250" y="1333500"/>
            <a:ext cx="8191500" cy="4191000"/>
          </a:xfrm>
          <a:prstGeom prst="roundRect">
            <a:avLst>
              <a:gd name="adj" fmla="val 0"/>
            </a:avLst>
          </a:prstGeom>
          <a:solidFill>
            <a:srgbClr val="FFFFFF">
              <a:alpha val="50000"/>
            </a:srgbClr>
          </a:solidFill>
          <a:ln w="12700">
            <a:miter lim="400000"/>
          </a:ln>
          <a:effectLst>
            <a:outerShdw blurRad="1270000" dist="635000" dir="3600000" rotWithShape="0">
              <a:srgbClr val="000000">
                <a:alpha val="25000"/>
              </a:srgbClr>
            </a:outerShdw>
          </a:effectLst>
        </p:spPr>
        <p:txBody>
          <a:bodyPr lIns="0" tIns="0" rIns="0" bIns="0" anchor="ctr"/>
          <a:lstStyle/>
          <a:p>
            <a:pPr algn="ctr" defTabSz="309563" eaLnBrk="1" fontAlgn="auto">
              <a:spcBef>
                <a:spcPts val="0"/>
              </a:spcBef>
              <a:spcAft>
                <a:spcPts val="0"/>
              </a:spcAft>
              <a:defRPr sz="3200" spc="0">
                <a:solidFill>
                  <a:srgbClr val="FFFFFF"/>
                </a:solidFill>
                <a:latin typeface="Roboto Light"/>
                <a:ea typeface="Roboto Light"/>
                <a:cs typeface="Roboto Light"/>
                <a:sym typeface="Roboto Light"/>
              </a:defRPr>
            </a:pPr>
            <a:endParaRPr sz="1200" kern="0">
              <a:solidFill>
                <a:srgbClr val="FFFFFF"/>
              </a:solidFill>
              <a:latin typeface="Roboto Light"/>
              <a:ea typeface="Roboto Light"/>
              <a:sym typeface="Roboto Light"/>
            </a:endParaRPr>
          </a:p>
        </p:txBody>
      </p:sp>
      <p:sp>
        <p:nvSpPr>
          <p:cNvPr id="1931" name="Lorem ipsum sit lom dolor sit amet, Consectetur sit amet adipiscing. Loremonret ipsum sit."/>
          <p:cNvSpPr txBox="1"/>
          <p:nvPr/>
        </p:nvSpPr>
        <p:spPr>
          <a:xfrm>
            <a:off x="3334892" y="3690369"/>
            <a:ext cx="2474216" cy="990143"/>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spAutoFit/>
          </a:bodyPr>
          <a:lstStyle>
            <a:lvl1pPr algn="ctr"/>
          </a:lstStyle>
          <a:p>
            <a:pPr defTabSz="309563" eaLnBrk="1" fontAlgn="auto">
              <a:lnSpc>
                <a:spcPct val="120000"/>
              </a:lnSpc>
              <a:spcBef>
                <a:spcPts val="0"/>
              </a:spcBef>
              <a:spcAft>
                <a:spcPts val="0"/>
              </a:spcAft>
            </a:pPr>
            <a:r>
              <a:rPr lang="en-US" sz="1050" b="1" kern="0" spc="28" dirty="0">
                <a:solidFill>
                  <a:srgbClr val="000000"/>
                </a:solidFill>
                <a:latin typeface="Roboto Light"/>
                <a:ea typeface="Roboto Light"/>
                <a:sym typeface="Roboto Light"/>
              </a:rPr>
              <a:t>Kent Blackwell, CTO</a:t>
            </a:r>
            <a:br>
              <a:rPr lang="en-US" sz="1050" kern="0" spc="28" dirty="0">
                <a:solidFill>
                  <a:srgbClr val="000000"/>
                </a:solidFill>
                <a:latin typeface="Roboto Light"/>
                <a:ea typeface="Roboto Light"/>
                <a:sym typeface="Roboto Light"/>
              </a:rPr>
            </a:br>
            <a:r>
              <a:rPr lang="en-US" sz="1050" kern="0" spc="28" dirty="0">
                <a:solidFill>
                  <a:srgbClr val="000000"/>
                </a:solidFill>
                <a:latin typeface="Roboto Light"/>
                <a:ea typeface="Roboto Light"/>
                <a:sym typeface="Roboto Light"/>
                <a:hlinkClick r:id="rId4"/>
              </a:rPr>
              <a:t>kent.blackwell@dmea.com</a:t>
            </a:r>
            <a:endParaRPr lang="en-US" sz="1050" kern="0" spc="28" dirty="0">
              <a:solidFill>
                <a:srgbClr val="000000"/>
              </a:solidFill>
              <a:latin typeface="Roboto Light"/>
              <a:ea typeface="Roboto Light"/>
              <a:sym typeface="Roboto Light"/>
            </a:endParaRPr>
          </a:p>
          <a:p>
            <a:pPr defTabSz="309563" eaLnBrk="1" fontAlgn="auto">
              <a:lnSpc>
                <a:spcPct val="120000"/>
              </a:lnSpc>
              <a:spcBef>
                <a:spcPts val="0"/>
              </a:spcBef>
              <a:spcAft>
                <a:spcPts val="0"/>
              </a:spcAft>
            </a:pPr>
            <a:r>
              <a:rPr lang="en-US" sz="1050" kern="0" spc="28" dirty="0">
                <a:solidFill>
                  <a:srgbClr val="000000"/>
                </a:solidFill>
                <a:latin typeface="Roboto Light"/>
                <a:ea typeface="Roboto Light"/>
                <a:sym typeface="Roboto Light"/>
                <a:hlinkClick r:id="rId5"/>
              </a:rPr>
              <a:t>www.dmea.com</a:t>
            </a:r>
            <a:endParaRPr lang="en-US" sz="1050" kern="0" spc="28" dirty="0">
              <a:solidFill>
                <a:srgbClr val="000000"/>
              </a:solidFill>
              <a:latin typeface="Roboto Light"/>
              <a:ea typeface="Roboto Light"/>
              <a:sym typeface="Roboto Light"/>
            </a:endParaRPr>
          </a:p>
          <a:p>
            <a:pPr defTabSz="309563" eaLnBrk="1" fontAlgn="auto">
              <a:lnSpc>
                <a:spcPct val="120000"/>
              </a:lnSpc>
              <a:spcBef>
                <a:spcPts val="0"/>
              </a:spcBef>
              <a:spcAft>
                <a:spcPts val="0"/>
              </a:spcAft>
            </a:pPr>
            <a:r>
              <a:rPr lang="en-US" sz="1050" kern="0" spc="28" dirty="0">
                <a:solidFill>
                  <a:srgbClr val="000000"/>
                </a:solidFill>
                <a:latin typeface="Roboto Light"/>
                <a:ea typeface="Roboto Light"/>
                <a:sym typeface="Roboto Light"/>
                <a:hlinkClick r:id="rId6"/>
              </a:rPr>
              <a:t>www.elevateinternet.com</a:t>
            </a:r>
            <a:endParaRPr lang="en-US" sz="1050" kern="0" spc="28" dirty="0">
              <a:solidFill>
                <a:srgbClr val="000000"/>
              </a:solidFill>
              <a:latin typeface="Roboto Light"/>
              <a:ea typeface="Roboto Light"/>
              <a:sym typeface="Roboto Light"/>
            </a:endParaRPr>
          </a:p>
          <a:p>
            <a:pPr defTabSz="309563" eaLnBrk="1" fontAlgn="auto">
              <a:lnSpc>
                <a:spcPct val="120000"/>
              </a:lnSpc>
              <a:spcBef>
                <a:spcPts val="0"/>
              </a:spcBef>
              <a:spcAft>
                <a:spcPts val="0"/>
              </a:spcAft>
            </a:pPr>
            <a:endParaRPr sz="1050" kern="0" spc="28" dirty="0">
              <a:solidFill>
                <a:srgbClr val="000000"/>
              </a:solidFill>
              <a:latin typeface="Roboto Light"/>
              <a:ea typeface="Roboto Light"/>
              <a:sym typeface="Roboto Light"/>
            </a:endParaRPr>
          </a:p>
        </p:txBody>
      </p:sp>
      <p:sp>
        <p:nvSpPr>
          <p:cNvPr id="1932" name="break"/>
          <p:cNvSpPr txBox="1"/>
          <p:nvPr/>
        </p:nvSpPr>
        <p:spPr>
          <a:xfrm>
            <a:off x="638885" y="2945598"/>
            <a:ext cx="7866231" cy="402033"/>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ctr">
            <a:spAutoFit/>
          </a:bodyPr>
          <a:lstStyle>
            <a:lvl1pPr algn="ctr">
              <a:lnSpc>
                <a:spcPct val="90000"/>
              </a:lnSpc>
              <a:defRPr sz="7000" cap="all" spc="7000">
                <a:latin typeface="+mn-lt"/>
                <a:ea typeface="+mn-ea"/>
                <a:cs typeface="+mn-cs"/>
                <a:sym typeface="Roboto Light"/>
              </a:defRPr>
            </a:lvl1pPr>
          </a:lstStyle>
          <a:p>
            <a:pPr defTabSz="309563" eaLnBrk="1" fontAlgn="auto">
              <a:spcBef>
                <a:spcPts val="0"/>
              </a:spcBef>
              <a:spcAft>
                <a:spcPts val="0"/>
              </a:spcAft>
            </a:pPr>
            <a:r>
              <a:rPr lang="en-US" sz="2625" kern="0" spc="1688" dirty="0">
                <a:solidFill>
                  <a:srgbClr val="000000"/>
                </a:solidFill>
                <a:latin typeface="Molde Black" panose="00000500000000000000" pitchFamily="2" charset="0"/>
                <a:ea typeface="Roboto Bold"/>
              </a:rPr>
              <a:t> questions?</a:t>
            </a:r>
            <a:endParaRPr sz="2625" kern="0" spc="1688" dirty="0">
              <a:solidFill>
                <a:srgbClr val="000000"/>
              </a:solidFill>
              <a:latin typeface="Molde Black" panose="00000500000000000000" pitchFamily="2" charset="0"/>
              <a:ea typeface="Roboto Bold"/>
            </a:endParaRPr>
          </a:p>
        </p:txBody>
      </p:sp>
      <p:sp>
        <p:nvSpPr>
          <p:cNvPr id="1933" name="Line"/>
          <p:cNvSpPr/>
          <p:nvPr/>
        </p:nvSpPr>
        <p:spPr>
          <a:xfrm>
            <a:off x="3334892" y="2762819"/>
            <a:ext cx="2474216" cy="0"/>
          </a:xfrm>
          <a:prstGeom prst="line">
            <a:avLst/>
          </a:prstGeom>
          <a:ln w="101600">
            <a:solidFill>
              <a:srgbClr val="000000"/>
            </a:solidFill>
            <a:miter lim="400000"/>
          </a:ln>
        </p:spPr>
        <p:txBody>
          <a:bodyPr lIns="0" tIns="0" rIns="0" bIns="0" anchor="ctr"/>
          <a:lstStyle/>
          <a:p>
            <a:pPr algn="ctr" defTabSz="309563" eaLnBrk="1" fontAlgn="auto">
              <a:spcBef>
                <a:spcPts val="0"/>
              </a:spcBef>
              <a:spcAft>
                <a:spcPts val="0"/>
              </a:spcAft>
              <a:defRPr sz="3200" spc="0">
                <a:solidFill>
                  <a:srgbClr val="FFFFFF"/>
                </a:solidFill>
                <a:latin typeface="Roboto Light"/>
                <a:ea typeface="Roboto Light"/>
                <a:cs typeface="Roboto Light"/>
                <a:sym typeface="Roboto Light"/>
              </a:defRPr>
            </a:pPr>
            <a:endParaRPr sz="1200" kern="0">
              <a:solidFill>
                <a:srgbClr val="FFFFFF"/>
              </a:solidFill>
              <a:latin typeface="Roboto Light"/>
              <a:ea typeface="Roboto Light"/>
              <a:sym typeface="Roboto Light"/>
            </a:endParaRPr>
          </a:p>
        </p:txBody>
      </p:sp>
      <p:sp>
        <p:nvSpPr>
          <p:cNvPr id="1934" name="Line"/>
          <p:cNvSpPr/>
          <p:nvPr/>
        </p:nvSpPr>
        <p:spPr>
          <a:xfrm>
            <a:off x="3334892" y="3530411"/>
            <a:ext cx="2474216" cy="0"/>
          </a:xfrm>
          <a:prstGeom prst="line">
            <a:avLst/>
          </a:prstGeom>
          <a:ln w="101600">
            <a:solidFill>
              <a:srgbClr val="000000"/>
            </a:solidFill>
            <a:miter lim="400000"/>
          </a:ln>
        </p:spPr>
        <p:txBody>
          <a:bodyPr lIns="0" tIns="0" rIns="0" bIns="0" anchor="ctr"/>
          <a:lstStyle/>
          <a:p>
            <a:pPr algn="ctr" defTabSz="309563" eaLnBrk="1" fontAlgn="auto">
              <a:spcBef>
                <a:spcPts val="0"/>
              </a:spcBef>
              <a:spcAft>
                <a:spcPts val="0"/>
              </a:spcAft>
              <a:defRPr sz="3200" spc="0">
                <a:solidFill>
                  <a:srgbClr val="FFFFFF"/>
                </a:solidFill>
                <a:latin typeface="Roboto Light"/>
                <a:ea typeface="Roboto Light"/>
                <a:cs typeface="Roboto Light"/>
                <a:sym typeface="Roboto Light"/>
              </a:defRPr>
            </a:pPr>
            <a:endParaRPr sz="1200" kern="0">
              <a:solidFill>
                <a:srgbClr val="FFFFFF"/>
              </a:solidFill>
              <a:latin typeface="Roboto Light"/>
              <a:ea typeface="Roboto Light"/>
              <a:sym typeface="Roboto Light"/>
            </a:endParaRPr>
          </a:p>
        </p:txBody>
      </p:sp>
      <p:grpSp>
        <p:nvGrpSpPr>
          <p:cNvPr id="12" name="Group 4">
            <a:extLst>
              <a:ext uri="{FF2B5EF4-FFF2-40B4-BE49-F238E27FC236}">
                <a16:creationId xmlns:a16="http://schemas.microsoft.com/office/drawing/2014/main" id="{BE57F555-34CD-3D4A-9586-C0DE9EA25EBA}"/>
              </a:ext>
            </a:extLst>
          </p:cNvPr>
          <p:cNvGrpSpPr>
            <a:grpSpLocks noChangeAspect="1"/>
          </p:cNvGrpSpPr>
          <p:nvPr/>
        </p:nvGrpSpPr>
        <p:grpSpPr bwMode="auto">
          <a:xfrm>
            <a:off x="681238" y="713351"/>
            <a:ext cx="635147" cy="822929"/>
            <a:chOff x="7450" y="4022"/>
            <a:chExt cx="460" cy="596"/>
          </a:xfrm>
        </p:grpSpPr>
        <p:sp>
          <p:nvSpPr>
            <p:cNvPr id="13" name="AutoShape 3">
              <a:extLst>
                <a:ext uri="{FF2B5EF4-FFF2-40B4-BE49-F238E27FC236}">
                  <a16:creationId xmlns:a16="http://schemas.microsoft.com/office/drawing/2014/main" id="{A5306A8F-378D-824F-A6DB-9D505EDBB15E}"/>
                </a:ext>
              </a:extLst>
            </p:cNvPr>
            <p:cNvSpPr>
              <a:spLocks noChangeAspect="1" noChangeArrowheads="1" noTextEdit="1"/>
            </p:cNvSpPr>
            <p:nvPr/>
          </p:nvSpPr>
          <p:spPr bwMode="auto">
            <a:xfrm>
              <a:off x="7450" y="4022"/>
              <a:ext cx="460"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14" name="Freeform 5">
              <a:extLst>
                <a:ext uri="{FF2B5EF4-FFF2-40B4-BE49-F238E27FC236}">
                  <a16:creationId xmlns:a16="http://schemas.microsoft.com/office/drawing/2014/main" id="{217111BA-850E-124E-9E53-94B37E761BE9}"/>
                </a:ext>
              </a:extLst>
            </p:cNvPr>
            <p:cNvSpPr>
              <a:spLocks/>
            </p:cNvSpPr>
            <p:nvPr/>
          </p:nvSpPr>
          <p:spPr bwMode="auto">
            <a:xfrm>
              <a:off x="7448" y="4024"/>
              <a:ext cx="460" cy="594"/>
            </a:xfrm>
            <a:custGeom>
              <a:avLst/>
              <a:gdLst>
                <a:gd name="T0" fmla="*/ 460 w 460"/>
                <a:gd name="T1" fmla="*/ 515 h 594"/>
                <a:gd name="T2" fmla="*/ 222 w 460"/>
                <a:gd name="T3" fmla="*/ 594 h 594"/>
                <a:gd name="T4" fmla="*/ 0 w 460"/>
                <a:gd name="T5" fmla="*/ 515 h 594"/>
                <a:gd name="T6" fmla="*/ 0 w 460"/>
                <a:gd name="T7" fmla="*/ 0 h 594"/>
                <a:gd name="T8" fmla="*/ 460 w 460"/>
                <a:gd name="T9" fmla="*/ 0 h 594"/>
                <a:gd name="T10" fmla="*/ 460 w 460"/>
                <a:gd name="T11" fmla="*/ 515 h 594"/>
              </a:gdLst>
              <a:ahLst/>
              <a:cxnLst>
                <a:cxn ang="0">
                  <a:pos x="T0" y="T1"/>
                </a:cxn>
                <a:cxn ang="0">
                  <a:pos x="T2" y="T3"/>
                </a:cxn>
                <a:cxn ang="0">
                  <a:pos x="T4" y="T5"/>
                </a:cxn>
                <a:cxn ang="0">
                  <a:pos x="T6" y="T7"/>
                </a:cxn>
                <a:cxn ang="0">
                  <a:pos x="T8" y="T9"/>
                </a:cxn>
                <a:cxn ang="0">
                  <a:pos x="T10" y="T11"/>
                </a:cxn>
              </a:cxnLst>
              <a:rect l="0" t="0" r="r" b="b"/>
              <a:pathLst>
                <a:path w="460" h="594">
                  <a:moveTo>
                    <a:pt x="460" y="515"/>
                  </a:moveTo>
                  <a:lnTo>
                    <a:pt x="222" y="594"/>
                  </a:lnTo>
                  <a:lnTo>
                    <a:pt x="0" y="515"/>
                  </a:lnTo>
                  <a:lnTo>
                    <a:pt x="0" y="0"/>
                  </a:lnTo>
                  <a:lnTo>
                    <a:pt x="460" y="0"/>
                  </a:lnTo>
                  <a:lnTo>
                    <a:pt x="460" y="51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FAA41A"/>
                </a:solidFill>
                <a:latin typeface="Roboto Light"/>
                <a:ea typeface="Roboto Light"/>
                <a:sym typeface="Roboto Light"/>
              </a:endParaRPr>
            </a:p>
          </p:txBody>
        </p:sp>
        <p:sp>
          <p:nvSpPr>
            <p:cNvPr id="15" name="Freeform 6">
              <a:extLst>
                <a:ext uri="{FF2B5EF4-FFF2-40B4-BE49-F238E27FC236}">
                  <a16:creationId xmlns:a16="http://schemas.microsoft.com/office/drawing/2014/main" id="{FCA77BE8-83F6-6247-A7FB-A03D59054BA4}"/>
                </a:ext>
              </a:extLst>
            </p:cNvPr>
            <p:cNvSpPr>
              <a:spLocks/>
            </p:cNvSpPr>
            <p:nvPr/>
          </p:nvSpPr>
          <p:spPr bwMode="auto">
            <a:xfrm>
              <a:off x="7486" y="4065"/>
              <a:ext cx="383" cy="515"/>
            </a:xfrm>
            <a:custGeom>
              <a:avLst/>
              <a:gdLst>
                <a:gd name="T0" fmla="*/ 383 w 383"/>
                <a:gd name="T1" fmla="*/ 450 h 515"/>
                <a:gd name="T2" fmla="*/ 184 w 383"/>
                <a:gd name="T3" fmla="*/ 515 h 515"/>
                <a:gd name="T4" fmla="*/ 0 w 383"/>
                <a:gd name="T5" fmla="*/ 450 h 515"/>
                <a:gd name="T6" fmla="*/ 0 w 383"/>
                <a:gd name="T7" fmla="*/ 0 h 515"/>
                <a:gd name="T8" fmla="*/ 383 w 383"/>
                <a:gd name="T9" fmla="*/ 0 h 515"/>
                <a:gd name="T10" fmla="*/ 383 w 383"/>
                <a:gd name="T11" fmla="*/ 450 h 515"/>
              </a:gdLst>
              <a:ahLst/>
              <a:cxnLst>
                <a:cxn ang="0">
                  <a:pos x="T0" y="T1"/>
                </a:cxn>
                <a:cxn ang="0">
                  <a:pos x="T2" y="T3"/>
                </a:cxn>
                <a:cxn ang="0">
                  <a:pos x="T4" y="T5"/>
                </a:cxn>
                <a:cxn ang="0">
                  <a:pos x="T6" y="T7"/>
                </a:cxn>
                <a:cxn ang="0">
                  <a:pos x="T8" y="T9"/>
                </a:cxn>
                <a:cxn ang="0">
                  <a:pos x="T10" y="T11"/>
                </a:cxn>
              </a:cxnLst>
              <a:rect l="0" t="0" r="r" b="b"/>
              <a:pathLst>
                <a:path w="383" h="515">
                  <a:moveTo>
                    <a:pt x="383" y="450"/>
                  </a:moveTo>
                  <a:lnTo>
                    <a:pt x="184" y="515"/>
                  </a:lnTo>
                  <a:lnTo>
                    <a:pt x="0" y="450"/>
                  </a:lnTo>
                  <a:lnTo>
                    <a:pt x="0" y="0"/>
                  </a:lnTo>
                  <a:lnTo>
                    <a:pt x="383" y="0"/>
                  </a:lnTo>
                  <a:lnTo>
                    <a:pt x="383" y="450"/>
                  </a:lnTo>
                  <a:close/>
                </a:path>
              </a:pathLst>
            </a:custGeom>
            <a:noFill/>
            <a:ln w="1905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16" name="Freeform 7">
              <a:extLst>
                <a:ext uri="{FF2B5EF4-FFF2-40B4-BE49-F238E27FC236}">
                  <a16:creationId xmlns:a16="http://schemas.microsoft.com/office/drawing/2014/main" id="{C167EB83-4D34-8B43-861A-3C90145F93BB}"/>
                </a:ext>
              </a:extLst>
            </p:cNvPr>
            <p:cNvSpPr>
              <a:spLocks/>
            </p:cNvSpPr>
            <p:nvPr/>
          </p:nvSpPr>
          <p:spPr bwMode="auto">
            <a:xfrm>
              <a:off x="7565" y="4326"/>
              <a:ext cx="129" cy="122"/>
            </a:xfrm>
            <a:custGeom>
              <a:avLst/>
              <a:gdLst>
                <a:gd name="T0" fmla="*/ 65 w 129"/>
                <a:gd name="T1" fmla="*/ 74 h 122"/>
                <a:gd name="T2" fmla="*/ 93 w 129"/>
                <a:gd name="T3" fmla="*/ 0 h 122"/>
                <a:gd name="T4" fmla="*/ 129 w 129"/>
                <a:gd name="T5" fmla="*/ 0 h 122"/>
                <a:gd name="T6" fmla="*/ 77 w 129"/>
                <a:gd name="T7" fmla="*/ 122 h 122"/>
                <a:gd name="T8" fmla="*/ 50 w 129"/>
                <a:gd name="T9" fmla="*/ 122 h 122"/>
                <a:gd name="T10" fmla="*/ 0 w 129"/>
                <a:gd name="T11" fmla="*/ 0 h 122"/>
                <a:gd name="T12" fmla="*/ 33 w 129"/>
                <a:gd name="T13" fmla="*/ 0 h 122"/>
                <a:gd name="T14" fmla="*/ 65 w 129"/>
                <a:gd name="T15" fmla="*/ 74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9" h="122">
                  <a:moveTo>
                    <a:pt x="65" y="74"/>
                  </a:moveTo>
                  <a:lnTo>
                    <a:pt x="93" y="0"/>
                  </a:lnTo>
                  <a:lnTo>
                    <a:pt x="129" y="0"/>
                  </a:lnTo>
                  <a:lnTo>
                    <a:pt x="77" y="122"/>
                  </a:lnTo>
                  <a:lnTo>
                    <a:pt x="50" y="122"/>
                  </a:lnTo>
                  <a:lnTo>
                    <a:pt x="0" y="0"/>
                  </a:lnTo>
                  <a:lnTo>
                    <a:pt x="33" y="0"/>
                  </a:lnTo>
                  <a:lnTo>
                    <a:pt x="65" y="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17" name="Freeform 8">
              <a:extLst>
                <a:ext uri="{FF2B5EF4-FFF2-40B4-BE49-F238E27FC236}">
                  <a16:creationId xmlns:a16="http://schemas.microsoft.com/office/drawing/2014/main" id="{FE6CA82F-8506-5942-9B8F-5F77C7876B21}"/>
                </a:ext>
              </a:extLst>
            </p:cNvPr>
            <p:cNvSpPr>
              <a:spLocks/>
            </p:cNvSpPr>
            <p:nvPr/>
          </p:nvSpPr>
          <p:spPr bwMode="auto">
            <a:xfrm>
              <a:off x="7658" y="4326"/>
              <a:ext cx="130" cy="122"/>
            </a:xfrm>
            <a:custGeom>
              <a:avLst/>
              <a:gdLst>
                <a:gd name="T0" fmla="*/ 65 w 130"/>
                <a:gd name="T1" fmla="*/ 48 h 122"/>
                <a:gd name="T2" fmla="*/ 34 w 130"/>
                <a:gd name="T3" fmla="*/ 122 h 122"/>
                <a:gd name="T4" fmla="*/ 0 w 130"/>
                <a:gd name="T5" fmla="*/ 122 h 122"/>
                <a:gd name="T6" fmla="*/ 53 w 130"/>
                <a:gd name="T7" fmla="*/ 0 h 122"/>
                <a:gd name="T8" fmla="*/ 77 w 130"/>
                <a:gd name="T9" fmla="*/ 0 h 122"/>
                <a:gd name="T10" fmla="*/ 130 w 130"/>
                <a:gd name="T11" fmla="*/ 122 h 122"/>
                <a:gd name="T12" fmla="*/ 94 w 130"/>
                <a:gd name="T13" fmla="*/ 122 h 122"/>
                <a:gd name="T14" fmla="*/ 65 w 130"/>
                <a:gd name="T15" fmla="*/ 48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22">
                  <a:moveTo>
                    <a:pt x="65" y="48"/>
                  </a:moveTo>
                  <a:lnTo>
                    <a:pt x="34" y="122"/>
                  </a:lnTo>
                  <a:lnTo>
                    <a:pt x="0" y="122"/>
                  </a:lnTo>
                  <a:lnTo>
                    <a:pt x="53" y="0"/>
                  </a:lnTo>
                  <a:lnTo>
                    <a:pt x="77" y="0"/>
                  </a:lnTo>
                  <a:lnTo>
                    <a:pt x="130" y="122"/>
                  </a:lnTo>
                  <a:lnTo>
                    <a:pt x="94" y="122"/>
                  </a:lnTo>
                  <a:lnTo>
                    <a:pt x="65" y="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grpSp>
      <p:grpSp>
        <p:nvGrpSpPr>
          <p:cNvPr id="18" name="Group 4">
            <a:extLst>
              <a:ext uri="{FF2B5EF4-FFF2-40B4-BE49-F238E27FC236}">
                <a16:creationId xmlns:a16="http://schemas.microsoft.com/office/drawing/2014/main" id="{50B53B98-33DB-1D4A-8389-8A81EB17A562}"/>
              </a:ext>
            </a:extLst>
          </p:cNvPr>
          <p:cNvGrpSpPr>
            <a:grpSpLocks noChangeAspect="1"/>
          </p:cNvGrpSpPr>
          <p:nvPr/>
        </p:nvGrpSpPr>
        <p:grpSpPr bwMode="auto">
          <a:xfrm>
            <a:off x="7789829" y="713351"/>
            <a:ext cx="634205" cy="821708"/>
            <a:chOff x="7450" y="4022"/>
            <a:chExt cx="460" cy="596"/>
          </a:xfrm>
        </p:grpSpPr>
        <p:sp>
          <p:nvSpPr>
            <p:cNvPr id="19" name="AutoShape 3">
              <a:extLst>
                <a:ext uri="{FF2B5EF4-FFF2-40B4-BE49-F238E27FC236}">
                  <a16:creationId xmlns:a16="http://schemas.microsoft.com/office/drawing/2014/main" id="{430B2DDD-60B6-C74F-AA7A-99784EE316C0}"/>
                </a:ext>
              </a:extLst>
            </p:cNvPr>
            <p:cNvSpPr>
              <a:spLocks noChangeAspect="1" noChangeArrowheads="1" noTextEdit="1"/>
            </p:cNvSpPr>
            <p:nvPr/>
          </p:nvSpPr>
          <p:spPr bwMode="auto">
            <a:xfrm>
              <a:off x="7450" y="4022"/>
              <a:ext cx="460"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20" name="Freeform 5">
              <a:extLst>
                <a:ext uri="{FF2B5EF4-FFF2-40B4-BE49-F238E27FC236}">
                  <a16:creationId xmlns:a16="http://schemas.microsoft.com/office/drawing/2014/main" id="{7AE3192C-E6F4-444C-85F4-BF2A30DCC7D2}"/>
                </a:ext>
              </a:extLst>
            </p:cNvPr>
            <p:cNvSpPr>
              <a:spLocks/>
            </p:cNvSpPr>
            <p:nvPr/>
          </p:nvSpPr>
          <p:spPr bwMode="auto">
            <a:xfrm>
              <a:off x="7448" y="4024"/>
              <a:ext cx="460" cy="594"/>
            </a:xfrm>
            <a:custGeom>
              <a:avLst/>
              <a:gdLst>
                <a:gd name="T0" fmla="*/ 460 w 460"/>
                <a:gd name="T1" fmla="*/ 515 h 594"/>
                <a:gd name="T2" fmla="*/ 222 w 460"/>
                <a:gd name="T3" fmla="*/ 594 h 594"/>
                <a:gd name="T4" fmla="*/ 0 w 460"/>
                <a:gd name="T5" fmla="*/ 515 h 594"/>
                <a:gd name="T6" fmla="*/ 0 w 460"/>
                <a:gd name="T7" fmla="*/ 0 h 594"/>
                <a:gd name="T8" fmla="*/ 460 w 460"/>
                <a:gd name="T9" fmla="*/ 0 h 594"/>
                <a:gd name="T10" fmla="*/ 460 w 460"/>
                <a:gd name="T11" fmla="*/ 515 h 594"/>
              </a:gdLst>
              <a:ahLst/>
              <a:cxnLst>
                <a:cxn ang="0">
                  <a:pos x="T0" y="T1"/>
                </a:cxn>
                <a:cxn ang="0">
                  <a:pos x="T2" y="T3"/>
                </a:cxn>
                <a:cxn ang="0">
                  <a:pos x="T4" y="T5"/>
                </a:cxn>
                <a:cxn ang="0">
                  <a:pos x="T6" y="T7"/>
                </a:cxn>
                <a:cxn ang="0">
                  <a:pos x="T8" y="T9"/>
                </a:cxn>
                <a:cxn ang="0">
                  <a:pos x="T10" y="T11"/>
                </a:cxn>
              </a:cxnLst>
              <a:rect l="0" t="0" r="r" b="b"/>
              <a:pathLst>
                <a:path w="460" h="594">
                  <a:moveTo>
                    <a:pt x="460" y="515"/>
                  </a:moveTo>
                  <a:lnTo>
                    <a:pt x="222" y="594"/>
                  </a:lnTo>
                  <a:lnTo>
                    <a:pt x="0" y="515"/>
                  </a:lnTo>
                  <a:lnTo>
                    <a:pt x="0" y="0"/>
                  </a:lnTo>
                  <a:lnTo>
                    <a:pt x="460" y="0"/>
                  </a:lnTo>
                  <a:lnTo>
                    <a:pt x="460" y="515"/>
                  </a:lnTo>
                  <a:close/>
                </a:path>
              </a:pathLst>
            </a:custGeom>
            <a:solidFill>
              <a:srgbClr val="00B3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21" name="Freeform 6">
              <a:extLst>
                <a:ext uri="{FF2B5EF4-FFF2-40B4-BE49-F238E27FC236}">
                  <a16:creationId xmlns:a16="http://schemas.microsoft.com/office/drawing/2014/main" id="{036F1B66-D9F3-8644-B8C3-10EF243A72E4}"/>
                </a:ext>
              </a:extLst>
            </p:cNvPr>
            <p:cNvSpPr>
              <a:spLocks/>
            </p:cNvSpPr>
            <p:nvPr/>
          </p:nvSpPr>
          <p:spPr bwMode="auto">
            <a:xfrm>
              <a:off x="7486" y="4065"/>
              <a:ext cx="383" cy="515"/>
            </a:xfrm>
            <a:custGeom>
              <a:avLst/>
              <a:gdLst>
                <a:gd name="T0" fmla="*/ 383 w 383"/>
                <a:gd name="T1" fmla="*/ 450 h 515"/>
                <a:gd name="T2" fmla="*/ 184 w 383"/>
                <a:gd name="T3" fmla="*/ 515 h 515"/>
                <a:gd name="T4" fmla="*/ 0 w 383"/>
                <a:gd name="T5" fmla="*/ 450 h 515"/>
                <a:gd name="T6" fmla="*/ 0 w 383"/>
                <a:gd name="T7" fmla="*/ 0 h 515"/>
                <a:gd name="T8" fmla="*/ 383 w 383"/>
                <a:gd name="T9" fmla="*/ 0 h 515"/>
                <a:gd name="T10" fmla="*/ 383 w 383"/>
                <a:gd name="T11" fmla="*/ 450 h 515"/>
              </a:gdLst>
              <a:ahLst/>
              <a:cxnLst>
                <a:cxn ang="0">
                  <a:pos x="T0" y="T1"/>
                </a:cxn>
                <a:cxn ang="0">
                  <a:pos x="T2" y="T3"/>
                </a:cxn>
                <a:cxn ang="0">
                  <a:pos x="T4" y="T5"/>
                </a:cxn>
                <a:cxn ang="0">
                  <a:pos x="T6" y="T7"/>
                </a:cxn>
                <a:cxn ang="0">
                  <a:pos x="T8" y="T9"/>
                </a:cxn>
                <a:cxn ang="0">
                  <a:pos x="T10" y="T11"/>
                </a:cxn>
              </a:cxnLst>
              <a:rect l="0" t="0" r="r" b="b"/>
              <a:pathLst>
                <a:path w="383" h="515">
                  <a:moveTo>
                    <a:pt x="383" y="450"/>
                  </a:moveTo>
                  <a:lnTo>
                    <a:pt x="184" y="515"/>
                  </a:lnTo>
                  <a:lnTo>
                    <a:pt x="0" y="450"/>
                  </a:lnTo>
                  <a:lnTo>
                    <a:pt x="0" y="0"/>
                  </a:lnTo>
                  <a:lnTo>
                    <a:pt x="383" y="0"/>
                  </a:lnTo>
                  <a:lnTo>
                    <a:pt x="383" y="450"/>
                  </a:lnTo>
                  <a:close/>
                </a:path>
              </a:pathLst>
            </a:custGeom>
            <a:noFill/>
            <a:ln w="1905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22" name="Freeform 7">
              <a:extLst>
                <a:ext uri="{FF2B5EF4-FFF2-40B4-BE49-F238E27FC236}">
                  <a16:creationId xmlns:a16="http://schemas.microsoft.com/office/drawing/2014/main" id="{DE97EA76-C44F-D444-B695-FCEAA33FA545}"/>
                </a:ext>
              </a:extLst>
            </p:cNvPr>
            <p:cNvSpPr>
              <a:spLocks/>
            </p:cNvSpPr>
            <p:nvPr/>
          </p:nvSpPr>
          <p:spPr bwMode="auto">
            <a:xfrm>
              <a:off x="7565" y="4326"/>
              <a:ext cx="129" cy="122"/>
            </a:xfrm>
            <a:custGeom>
              <a:avLst/>
              <a:gdLst>
                <a:gd name="T0" fmla="*/ 65 w 129"/>
                <a:gd name="T1" fmla="*/ 74 h 122"/>
                <a:gd name="T2" fmla="*/ 93 w 129"/>
                <a:gd name="T3" fmla="*/ 0 h 122"/>
                <a:gd name="T4" fmla="*/ 129 w 129"/>
                <a:gd name="T5" fmla="*/ 0 h 122"/>
                <a:gd name="T6" fmla="*/ 77 w 129"/>
                <a:gd name="T7" fmla="*/ 122 h 122"/>
                <a:gd name="T8" fmla="*/ 50 w 129"/>
                <a:gd name="T9" fmla="*/ 122 h 122"/>
                <a:gd name="T10" fmla="*/ 0 w 129"/>
                <a:gd name="T11" fmla="*/ 0 h 122"/>
                <a:gd name="T12" fmla="*/ 33 w 129"/>
                <a:gd name="T13" fmla="*/ 0 h 122"/>
                <a:gd name="T14" fmla="*/ 65 w 129"/>
                <a:gd name="T15" fmla="*/ 74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9" h="122">
                  <a:moveTo>
                    <a:pt x="65" y="74"/>
                  </a:moveTo>
                  <a:lnTo>
                    <a:pt x="93" y="0"/>
                  </a:lnTo>
                  <a:lnTo>
                    <a:pt x="129" y="0"/>
                  </a:lnTo>
                  <a:lnTo>
                    <a:pt x="77" y="122"/>
                  </a:lnTo>
                  <a:lnTo>
                    <a:pt x="50" y="122"/>
                  </a:lnTo>
                  <a:lnTo>
                    <a:pt x="0" y="0"/>
                  </a:lnTo>
                  <a:lnTo>
                    <a:pt x="33" y="0"/>
                  </a:lnTo>
                  <a:lnTo>
                    <a:pt x="65" y="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sp>
          <p:nvSpPr>
            <p:cNvPr id="23" name="Freeform 8">
              <a:extLst>
                <a:ext uri="{FF2B5EF4-FFF2-40B4-BE49-F238E27FC236}">
                  <a16:creationId xmlns:a16="http://schemas.microsoft.com/office/drawing/2014/main" id="{8A103EFD-8CC6-864F-8176-1C8781E07C28}"/>
                </a:ext>
              </a:extLst>
            </p:cNvPr>
            <p:cNvSpPr>
              <a:spLocks/>
            </p:cNvSpPr>
            <p:nvPr/>
          </p:nvSpPr>
          <p:spPr bwMode="auto">
            <a:xfrm>
              <a:off x="7658" y="4326"/>
              <a:ext cx="130" cy="122"/>
            </a:xfrm>
            <a:custGeom>
              <a:avLst/>
              <a:gdLst>
                <a:gd name="T0" fmla="*/ 65 w 130"/>
                <a:gd name="T1" fmla="*/ 48 h 122"/>
                <a:gd name="T2" fmla="*/ 34 w 130"/>
                <a:gd name="T3" fmla="*/ 122 h 122"/>
                <a:gd name="T4" fmla="*/ 0 w 130"/>
                <a:gd name="T5" fmla="*/ 122 h 122"/>
                <a:gd name="T6" fmla="*/ 53 w 130"/>
                <a:gd name="T7" fmla="*/ 0 h 122"/>
                <a:gd name="T8" fmla="*/ 77 w 130"/>
                <a:gd name="T9" fmla="*/ 0 h 122"/>
                <a:gd name="T10" fmla="*/ 130 w 130"/>
                <a:gd name="T11" fmla="*/ 122 h 122"/>
                <a:gd name="T12" fmla="*/ 94 w 130"/>
                <a:gd name="T13" fmla="*/ 122 h 122"/>
                <a:gd name="T14" fmla="*/ 65 w 130"/>
                <a:gd name="T15" fmla="*/ 48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22">
                  <a:moveTo>
                    <a:pt x="65" y="48"/>
                  </a:moveTo>
                  <a:lnTo>
                    <a:pt x="34" y="122"/>
                  </a:lnTo>
                  <a:lnTo>
                    <a:pt x="0" y="122"/>
                  </a:lnTo>
                  <a:lnTo>
                    <a:pt x="53" y="0"/>
                  </a:lnTo>
                  <a:lnTo>
                    <a:pt x="77" y="0"/>
                  </a:lnTo>
                  <a:lnTo>
                    <a:pt x="130" y="122"/>
                  </a:lnTo>
                  <a:lnTo>
                    <a:pt x="94" y="122"/>
                  </a:lnTo>
                  <a:lnTo>
                    <a:pt x="65" y="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algn="just" defTabSz="309563" eaLnBrk="1" fontAlgn="auto">
                <a:lnSpc>
                  <a:spcPct val="120000"/>
                </a:lnSpc>
                <a:spcBef>
                  <a:spcPts val="0"/>
                </a:spcBef>
                <a:spcAft>
                  <a:spcPts val="0"/>
                </a:spcAft>
              </a:pPr>
              <a:endParaRPr lang="en-US" sz="938" kern="0" spc="28">
                <a:solidFill>
                  <a:srgbClr val="000000"/>
                </a:solidFill>
                <a:latin typeface="Roboto Light"/>
                <a:ea typeface="Roboto Light"/>
                <a:sym typeface="Roboto Light"/>
              </a:endParaRPr>
            </a:p>
          </p:txBody>
        </p:sp>
      </p:grpSp>
    </p:spTree>
    <p:extLst>
      <p:ext uri="{BB962C8B-B14F-4D97-AF65-F5344CB8AC3E}">
        <p14:creationId xmlns:p14="http://schemas.microsoft.com/office/powerpoint/2010/main" val="31799290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3185-3461-44D0-8A64-CF94EE799A4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9B80370-54BB-4909-8FA1-B84E996B5A4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F0EC913-67ED-41F5-B68C-9A9F5713D370}"/>
              </a:ext>
            </a:extLst>
          </p:cNvPr>
          <p:cNvPicPr>
            <a:picLocks noChangeAspect="1"/>
          </p:cNvPicPr>
          <p:nvPr/>
        </p:nvPicPr>
        <p:blipFill>
          <a:blip r:embed="rId2"/>
          <a:stretch>
            <a:fillRect/>
          </a:stretch>
        </p:blipFill>
        <p:spPr>
          <a:xfrm>
            <a:off x="1432322" y="924187"/>
            <a:ext cx="6279356" cy="4586288"/>
          </a:xfrm>
          <a:prstGeom prst="rect">
            <a:avLst/>
          </a:prstGeom>
        </p:spPr>
      </p:pic>
    </p:spTree>
    <p:extLst>
      <p:ext uri="{BB962C8B-B14F-4D97-AF65-F5344CB8AC3E}">
        <p14:creationId xmlns:p14="http://schemas.microsoft.com/office/powerpoint/2010/main" val="40139375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Box 4">
            <a:extLst>
              <a:ext uri="{FF2B5EF4-FFF2-40B4-BE49-F238E27FC236}">
                <a16:creationId xmlns:a16="http://schemas.microsoft.com/office/drawing/2014/main" id="{B737D8A1-1D20-4E0A-8521-C5F544EE959E}"/>
              </a:ext>
            </a:extLst>
          </p:cNvPr>
          <p:cNvSpPr txBox="1">
            <a:spLocks noChangeArrowheads="1"/>
          </p:cNvSpPr>
          <p:nvPr/>
        </p:nvSpPr>
        <p:spPr bwMode="auto">
          <a:xfrm>
            <a:off x="0" y="2751138"/>
            <a:ext cx="4757738" cy="404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Aft>
                <a:spcPts val="1200"/>
              </a:spcAft>
            </a:pPr>
            <a:r>
              <a:rPr lang="en-US" altLang="en-US" sz="1200" b="1">
                <a:solidFill>
                  <a:schemeClr val="bg1"/>
                </a:solidFill>
                <a:latin typeface="Georgia" panose="02040502050405020303" pitchFamily="18" charset="0"/>
                <a:ea typeface="Georgia" panose="02040502050405020303" pitchFamily="18" charset="0"/>
                <a:cs typeface="Georgia" panose="02040502050405020303" pitchFamily="18" charset="0"/>
              </a:rPr>
              <a:t>MARCH 23, 2020</a:t>
            </a:r>
          </a:p>
          <a:p>
            <a:pPr algn="ctr"/>
            <a:r>
              <a:rPr lang="en-US" altLang="en-US" sz="2400" b="1">
                <a:solidFill>
                  <a:schemeClr val="bg1"/>
                </a:solidFill>
                <a:latin typeface="Georgia" panose="02040502050405020303" pitchFamily="18" charset="0"/>
                <a:ea typeface="Georgia" panose="02040502050405020303" pitchFamily="18" charset="0"/>
                <a:cs typeface="Georgia" panose="02040502050405020303" pitchFamily="18" charset="0"/>
              </a:rPr>
              <a:t>Broadband Investments by Electric and Telephone Cooperatives</a:t>
            </a:r>
          </a:p>
          <a:p>
            <a:pPr algn="ctr"/>
            <a:r>
              <a:rPr lang="en-US" altLang="en-US" sz="1200">
                <a:latin typeface="Georgia" panose="02040502050405020303" pitchFamily="18" charset="0"/>
                <a:ea typeface="Georgia" panose="02040502050405020303" pitchFamily="18" charset="0"/>
                <a:cs typeface="Georgia" panose="02040502050405020303" pitchFamily="18" charset="0"/>
              </a:rPr>
              <a:t> </a:t>
            </a:r>
          </a:p>
          <a:p>
            <a:pPr algn="ctr">
              <a:spcAft>
                <a:spcPts val="400"/>
              </a:spcAft>
            </a:pPr>
            <a:r>
              <a:rPr lang="en-US" altLang="en-US" sz="1200" b="1">
                <a:solidFill>
                  <a:srgbClr val="AFABAB"/>
                </a:solidFill>
                <a:latin typeface="Georgia" panose="02040502050405020303" pitchFamily="18" charset="0"/>
                <a:ea typeface="Georgia" panose="02040502050405020303" pitchFamily="18" charset="0"/>
                <a:cs typeface="Georgia" panose="02040502050405020303" pitchFamily="18" charset="0"/>
              </a:rPr>
              <a:t>MODERATOR</a:t>
            </a:r>
            <a:r>
              <a:rPr lang="en-US" altLang="en-US" sz="1200">
                <a:latin typeface="Georgia" panose="02040502050405020303" pitchFamily="18" charset="0"/>
                <a:ea typeface="Georgia" panose="02040502050405020303" pitchFamily="18" charset="0"/>
                <a:cs typeface="Georgia" panose="02040502050405020303" pitchFamily="18" charset="0"/>
              </a:rPr>
              <a:t> </a:t>
            </a:r>
          </a:p>
          <a:p>
            <a:pPr algn="ctr"/>
            <a:r>
              <a:rPr lang="en-US" altLang="en-US" sz="1200" b="1">
                <a:solidFill>
                  <a:schemeClr val="bg1"/>
                </a:solidFill>
                <a:latin typeface="Georgia" panose="02040502050405020303" pitchFamily="18" charset="0"/>
                <a:ea typeface="Georgia" panose="02040502050405020303" pitchFamily="18" charset="0"/>
                <a:cs typeface="Georgia" panose="02040502050405020303" pitchFamily="18" charset="0"/>
              </a:rPr>
              <a:t>Brian O’Hara, </a:t>
            </a:r>
            <a:r>
              <a:rPr lang="en-US" altLang="en-US" sz="1200">
                <a:solidFill>
                  <a:schemeClr val="bg1"/>
                </a:solidFill>
                <a:latin typeface="Georgia" panose="02040502050405020303" pitchFamily="18" charset="0"/>
                <a:ea typeface="Georgia" panose="02040502050405020303" pitchFamily="18" charset="0"/>
                <a:cs typeface="Georgia" panose="02040502050405020303" pitchFamily="18" charset="0"/>
              </a:rPr>
              <a:t>S</a:t>
            </a:r>
            <a:r>
              <a:rPr lang="en-US" altLang="en-US" sz="1200" i="1">
                <a:solidFill>
                  <a:schemeClr val="bg1"/>
                </a:solidFill>
                <a:latin typeface="Georgia" panose="02040502050405020303" pitchFamily="18" charset="0"/>
                <a:ea typeface="Georgia" panose="02040502050405020303" pitchFamily="18" charset="0"/>
                <a:cs typeface="Georgia" panose="02040502050405020303" pitchFamily="18" charset="0"/>
              </a:rPr>
              <a:t>enior Director of Regulatory Issues, </a:t>
            </a:r>
            <a:br>
              <a:rPr lang="en-US" altLang="en-US" sz="1200" i="1">
                <a:solidFill>
                  <a:schemeClr val="bg1"/>
                </a:solidFill>
                <a:latin typeface="Georgia" panose="02040502050405020303" pitchFamily="18" charset="0"/>
                <a:ea typeface="Georgia" panose="02040502050405020303" pitchFamily="18" charset="0"/>
                <a:cs typeface="Georgia" panose="02040502050405020303" pitchFamily="18" charset="0"/>
              </a:rPr>
            </a:br>
            <a:r>
              <a:rPr lang="en-US" altLang="en-US" sz="1200" i="1">
                <a:solidFill>
                  <a:schemeClr val="bg1"/>
                </a:solidFill>
                <a:latin typeface="Georgia" panose="02040502050405020303" pitchFamily="18" charset="0"/>
                <a:ea typeface="Georgia" panose="02040502050405020303" pitchFamily="18" charset="0"/>
                <a:cs typeface="Georgia" panose="02040502050405020303" pitchFamily="18" charset="0"/>
              </a:rPr>
              <a:t>National Rural Electric Cooperatives Association</a:t>
            </a:r>
          </a:p>
          <a:p>
            <a:pPr algn="ctr"/>
            <a:r>
              <a:rPr lang="en-US" altLang="en-US" sz="1200">
                <a:latin typeface="Georgia" panose="02040502050405020303" pitchFamily="18" charset="0"/>
                <a:ea typeface="Georgia" panose="02040502050405020303" pitchFamily="18" charset="0"/>
                <a:cs typeface="Georgia" panose="02040502050405020303" pitchFamily="18" charset="0"/>
              </a:rPr>
              <a:t> </a:t>
            </a:r>
          </a:p>
          <a:p>
            <a:pPr algn="ctr">
              <a:spcAft>
                <a:spcPts val="400"/>
              </a:spcAft>
            </a:pPr>
            <a:r>
              <a:rPr lang="en-US" altLang="en-US" sz="1200">
                <a:latin typeface="Georgia" panose="02040502050405020303" pitchFamily="18" charset="0"/>
                <a:ea typeface="Georgia" panose="02040502050405020303" pitchFamily="18" charset="0"/>
                <a:cs typeface="Georgia" panose="02040502050405020303" pitchFamily="18" charset="0"/>
              </a:rPr>
              <a:t> </a:t>
            </a:r>
            <a:r>
              <a:rPr lang="en-US" altLang="en-US" sz="1200" b="1">
                <a:solidFill>
                  <a:srgbClr val="AFABAB"/>
                </a:solidFill>
                <a:latin typeface="Georgia" panose="02040502050405020303" pitchFamily="18" charset="0"/>
                <a:ea typeface="Georgia" panose="02040502050405020303" pitchFamily="18" charset="0"/>
                <a:cs typeface="Georgia" panose="02040502050405020303" pitchFamily="18" charset="0"/>
              </a:rPr>
              <a:t>PANELISTS</a:t>
            </a:r>
            <a:endParaRPr lang="en-US" altLang="en-US" sz="1200">
              <a:latin typeface="Georgia" panose="02040502050405020303" pitchFamily="18" charset="0"/>
              <a:ea typeface="Georgia" panose="02040502050405020303" pitchFamily="18" charset="0"/>
              <a:cs typeface="Georgia" panose="02040502050405020303" pitchFamily="18" charset="0"/>
            </a:endParaRPr>
          </a:p>
          <a:p>
            <a:pPr algn="ctr"/>
            <a:r>
              <a:rPr lang="en-US" altLang="en-US" sz="1200" b="1">
                <a:solidFill>
                  <a:schemeClr val="bg1"/>
                </a:solidFill>
                <a:latin typeface="Georgia" panose="02040502050405020303" pitchFamily="18" charset="0"/>
                <a:ea typeface="Georgia" panose="02040502050405020303" pitchFamily="18" charset="0"/>
                <a:cs typeface="Georgia" panose="02040502050405020303" pitchFamily="18" charset="0"/>
              </a:rPr>
              <a:t>Seth Arndorfer, </a:t>
            </a:r>
            <a:r>
              <a:rPr lang="en-US" altLang="en-US" sz="1200" i="1">
                <a:solidFill>
                  <a:schemeClr val="bg1"/>
                </a:solidFill>
                <a:latin typeface="Georgia" panose="02040502050405020303" pitchFamily="18" charset="0"/>
                <a:ea typeface="Georgia" panose="02040502050405020303" pitchFamily="18" charset="0"/>
                <a:cs typeface="Georgia" panose="02040502050405020303" pitchFamily="18" charset="0"/>
              </a:rPr>
              <a:t>CEO, Dakota Carrier Network</a:t>
            </a:r>
          </a:p>
          <a:p>
            <a:pPr algn="ctr"/>
            <a:r>
              <a:rPr lang="en-US" altLang="en-US" sz="1200">
                <a:solidFill>
                  <a:schemeClr val="bg1"/>
                </a:solidFill>
                <a:latin typeface="Georgia" panose="02040502050405020303" pitchFamily="18" charset="0"/>
                <a:ea typeface="Georgia" panose="02040502050405020303" pitchFamily="18" charset="0"/>
                <a:cs typeface="Georgia" panose="02040502050405020303" pitchFamily="18" charset="0"/>
              </a:rPr>
              <a:t> </a:t>
            </a:r>
          </a:p>
          <a:p>
            <a:pPr algn="ctr"/>
            <a:r>
              <a:rPr lang="en-US" altLang="en-US" sz="1200" b="1">
                <a:solidFill>
                  <a:schemeClr val="bg1"/>
                </a:solidFill>
                <a:latin typeface="Georgia" panose="02040502050405020303" pitchFamily="18" charset="0"/>
                <a:ea typeface="Georgia" panose="02040502050405020303" pitchFamily="18" charset="0"/>
                <a:cs typeface="Georgia" panose="02040502050405020303" pitchFamily="18" charset="0"/>
              </a:rPr>
              <a:t>Kent Blackwell, </a:t>
            </a:r>
            <a:r>
              <a:rPr lang="en-US" altLang="en-US" sz="1200" i="1">
                <a:solidFill>
                  <a:schemeClr val="bg1"/>
                </a:solidFill>
                <a:latin typeface="Georgia" panose="02040502050405020303" pitchFamily="18" charset="0"/>
                <a:ea typeface="Georgia" panose="02040502050405020303" pitchFamily="18" charset="0"/>
                <a:cs typeface="Georgia" panose="02040502050405020303" pitchFamily="18" charset="0"/>
              </a:rPr>
              <a:t>Chief Technology Officer, Delta Montrose Electric Association</a:t>
            </a:r>
          </a:p>
          <a:p>
            <a:pPr algn="ctr"/>
            <a:r>
              <a:rPr lang="en-US" altLang="en-US" sz="1200">
                <a:solidFill>
                  <a:schemeClr val="bg1"/>
                </a:solidFill>
                <a:latin typeface="Georgia" panose="02040502050405020303" pitchFamily="18" charset="0"/>
                <a:ea typeface="Georgia" panose="02040502050405020303" pitchFamily="18" charset="0"/>
                <a:cs typeface="Georgia" panose="02040502050405020303" pitchFamily="18" charset="0"/>
              </a:rPr>
              <a:t> </a:t>
            </a:r>
          </a:p>
          <a:p>
            <a:pPr algn="ctr"/>
            <a:r>
              <a:rPr lang="en-US" altLang="en-US" sz="1200" b="1">
                <a:solidFill>
                  <a:schemeClr val="bg1"/>
                </a:solidFill>
                <a:latin typeface="Georgia" panose="02040502050405020303" pitchFamily="18" charset="0"/>
                <a:ea typeface="Georgia" panose="02040502050405020303" pitchFamily="18" charset="0"/>
                <a:cs typeface="Georgia" panose="02040502050405020303" pitchFamily="18" charset="0"/>
              </a:rPr>
              <a:t>Chad Rupe, </a:t>
            </a:r>
            <a:r>
              <a:rPr lang="en-US" altLang="en-US" sz="1200" i="1">
                <a:solidFill>
                  <a:schemeClr val="bg1"/>
                </a:solidFill>
                <a:latin typeface="Georgia" panose="02040502050405020303" pitchFamily="18" charset="0"/>
                <a:ea typeface="Georgia" panose="02040502050405020303" pitchFamily="18" charset="0"/>
                <a:cs typeface="Georgia" panose="02040502050405020303" pitchFamily="18" charset="0"/>
              </a:rPr>
              <a:t>Administrator, </a:t>
            </a:r>
          </a:p>
          <a:p>
            <a:pPr algn="ctr"/>
            <a:r>
              <a:rPr lang="en-US" altLang="en-US" sz="1200" i="1">
                <a:solidFill>
                  <a:schemeClr val="bg1"/>
                </a:solidFill>
                <a:latin typeface="Georgia" panose="02040502050405020303" pitchFamily="18" charset="0"/>
                <a:ea typeface="Georgia" panose="02040502050405020303" pitchFamily="18" charset="0"/>
                <a:cs typeface="Georgia" panose="02040502050405020303" pitchFamily="18" charset="0"/>
              </a:rPr>
              <a:t>U.S. Department of Agriculture – Rural Utilities Service</a:t>
            </a:r>
          </a:p>
        </p:txBody>
      </p:sp>
    </p:spTree>
    <p:extLst>
      <p:ext uri="{BB962C8B-B14F-4D97-AF65-F5344CB8AC3E}">
        <p14:creationId xmlns:p14="http://schemas.microsoft.com/office/powerpoint/2010/main" val="19168247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91117-0F78-454B-9987-4EA96A5C186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B2478F3-F258-4AC4-9C8B-79AF4BE48F1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FACC807-63D8-44FF-95B0-EC26EE6EFE3B}"/>
              </a:ext>
            </a:extLst>
          </p:cNvPr>
          <p:cNvPicPr>
            <a:picLocks noChangeAspect="1"/>
          </p:cNvPicPr>
          <p:nvPr/>
        </p:nvPicPr>
        <p:blipFill>
          <a:blip r:embed="rId2"/>
          <a:stretch>
            <a:fillRect/>
          </a:stretch>
        </p:blipFill>
        <p:spPr>
          <a:xfrm>
            <a:off x="1382316" y="1068917"/>
            <a:ext cx="6379369" cy="4686300"/>
          </a:xfrm>
          <a:prstGeom prst="rect">
            <a:avLst/>
          </a:prstGeom>
        </p:spPr>
      </p:pic>
    </p:spTree>
    <p:extLst>
      <p:ext uri="{BB962C8B-B14F-4D97-AF65-F5344CB8AC3E}">
        <p14:creationId xmlns:p14="http://schemas.microsoft.com/office/powerpoint/2010/main" val="39761280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AE9DA-636A-46B1-B00D-27D8B8F0B05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BA742EE-9D70-4A9D-9E2E-C6114D9D580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B9FCA19-0DA7-422E-8318-C7C409E47D46}"/>
              </a:ext>
            </a:extLst>
          </p:cNvPr>
          <p:cNvPicPr>
            <a:picLocks noChangeAspect="1"/>
          </p:cNvPicPr>
          <p:nvPr/>
        </p:nvPicPr>
        <p:blipFill>
          <a:blip r:embed="rId2"/>
          <a:stretch>
            <a:fillRect/>
          </a:stretch>
        </p:blipFill>
        <p:spPr>
          <a:xfrm>
            <a:off x="1215231" y="1128182"/>
            <a:ext cx="6914239" cy="4319588"/>
          </a:xfrm>
          <a:prstGeom prst="rect">
            <a:avLst/>
          </a:prstGeom>
        </p:spPr>
      </p:pic>
    </p:spTree>
    <p:extLst>
      <p:ext uri="{BB962C8B-B14F-4D97-AF65-F5344CB8AC3E}">
        <p14:creationId xmlns:p14="http://schemas.microsoft.com/office/powerpoint/2010/main" val="36395081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04165-3104-4DD7-BD38-9E645222A04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E2F94EB-D4D0-40C8-B128-9C330AB708B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4655DA8-1BF5-447F-9B2C-58CC4E6F5AE5}"/>
              </a:ext>
            </a:extLst>
          </p:cNvPr>
          <p:cNvPicPr>
            <a:picLocks noChangeAspect="1"/>
          </p:cNvPicPr>
          <p:nvPr/>
        </p:nvPicPr>
        <p:blipFill>
          <a:blip r:embed="rId2"/>
          <a:stretch>
            <a:fillRect/>
          </a:stretch>
        </p:blipFill>
        <p:spPr>
          <a:xfrm>
            <a:off x="1283599" y="1204383"/>
            <a:ext cx="6435224" cy="4353455"/>
          </a:xfrm>
          <a:prstGeom prst="rect">
            <a:avLst/>
          </a:prstGeom>
        </p:spPr>
      </p:pic>
    </p:spTree>
    <p:extLst>
      <p:ext uri="{BB962C8B-B14F-4D97-AF65-F5344CB8AC3E}">
        <p14:creationId xmlns:p14="http://schemas.microsoft.com/office/powerpoint/2010/main" val="31180013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AC46AE2-14D0-448A-9A22-516B50BEB25F}"/>
              </a:ext>
            </a:extLst>
          </p:cNvPr>
          <p:cNvSpPr>
            <a:spLocks noGrp="1"/>
          </p:cNvSpPr>
          <p:nvPr>
            <p:ph type="sldNum" sz="quarter" idx="12"/>
          </p:nvPr>
        </p:nvSpPr>
        <p:spPr/>
        <p:txBody>
          <a:bodyPr/>
          <a:lstStyle/>
          <a:p>
            <a:pPr defTabSz="342900" eaLnBrk="1" fontAlgn="auto" hangingPunct="1">
              <a:spcBef>
                <a:spcPts val="0"/>
              </a:spcBef>
              <a:spcAft>
                <a:spcPts val="0"/>
              </a:spcAft>
              <a:defRPr/>
            </a:pPr>
            <a:fld id="{D8C90FB8-D761-4F69-A4B1-18E902563D72}" type="slidenum">
              <a:rPr lang="en-US">
                <a:solidFill>
                  <a:prstClr val="black">
                    <a:tint val="75000"/>
                  </a:prstClr>
                </a:solidFill>
                <a:latin typeface="Calibri" panose="020F0502020204030204"/>
              </a:rPr>
              <a:pPr defTabSz="342900" eaLnBrk="1" fontAlgn="auto" hangingPunct="1">
                <a:spcBef>
                  <a:spcPts val="0"/>
                </a:spcBef>
                <a:spcAft>
                  <a:spcPts val="0"/>
                </a:spcAft>
                <a:defRPr/>
              </a:pPr>
              <a:t>7</a:t>
            </a:fld>
            <a:endParaRPr lang="en-US">
              <a:solidFill>
                <a:prstClr val="black">
                  <a:tint val="75000"/>
                </a:prstClr>
              </a:solidFill>
              <a:latin typeface="Calibri" panose="020F0502020204030204"/>
            </a:endParaRPr>
          </a:p>
        </p:txBody>
      </p:sp>
      <p:pic>
        <p:nvPicPr>
          <p:cNvPr id="7170" name="Picture 2" descr="Image result for 3G 4G LTE 5G">
            <a:extLst>
              <a:ext uri="{FF2B5EF4-FFF2-40B4-BE49-F238E27FC236}">
                <a16:creationId xmlns:a16="http://schemas.microsoft.com/office/drawing/2014/main" id="{E25D5D00-9C78-4ED5-917B-5BC2842E21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5546" y="1035844"/>
            <a:ext cx="9032346" cy="6021564"/>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39555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226D6C-031D-49B6-9BAC-DE7A867D1ECA}"/>
              </a:ext>
            </a:extLst>
          </p:cNvPr>
          <p:cNvPicPr>
            <a:picLocks noChangeAspect="1"/>
          </p:cNvPicPr>
          <p:nvPr/>
        </p:nvPicPr>
        <p:blipFill>
          <a:blip r:embed="rId3"/>
          <a:stretch>
            <a:fillRect/>
          </a:stretch>
        </p:blipFill>
        <p:spPr>
          <a:xfrm>
            <a:off x="1028700" y="1484705"/>
            <a:ext cx="7444959" cy="4510850"/>
          </a:xfrm>
          <a:prstGeom prst="rect">
            <a:avLst/>
          </a:prstGeom>
        </p:spPr>
      </p:pic>
      <p:sp>
        <p:nvSpPr>
          <p:cNvPr id="3" name="Title 1">
            <a:extLst>
              <a:ext uri="{FF2B5EF4-FFF2-40B4-BE49-F238E27FC236}">
                <a16:creationId xmlns:a16="http://schemas.microsoft.com/office/drawing/2014/main" id="{44D96382-77E8-4F47-BEF6-793374799352}"/>
              </a:ext>
            </a:extLst>
          </p:cNvPr>
          <p:cNvSpPr>
            <a:spLocks noGrp="1"/>
          </p:cNvSpPr>
          <p:nvPr>
            <p:ph type="title"/>
          </p:nvPr>
        </p:nvSpPr>
        <p:spPr>
          <a:xfrm>
            <a:off x="571500" y="857250"/>
            <a:ext cx="7467600" cy="571500"/>
          </a:xfrm>
        </p:spPr>
        <p:txBody>
          <a:bodyPr/>
          <a:lstStyle/>
          <a:p>
            <a:r>
              <a:rPr lang="en-US" dirty="0"/>
              <a:t>Connected Cell Sites</a:t>
            </a:r>
          </a:p>
        </p:txBody>
      </p:sp>
    </p:spTree>
    <p:extLst>
      <p:ext uri="{BB962C8B-B14F-4D97-AF65-F5344CB8AC3E}">
        <p14:creationId xmlns:p14="http://schemas.microsoft.com/office/powerpoint/2010/main" val="25395823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gEagle">
            <a:extLst>
              <a:ext uri="{FF2B5EF4-FFF2-40B4-BE49-F238E27FC236}">
                <a16:creationId xmlns:a16="http://schemas.microsoft.com/office/drawing/2014/main" id="{E35269C2-4A9D-43AE-91F0-051507C431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9142809"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179C965-9C2B-4774-9041-ED2C82EBCADC}"/>
              </a:ext>
            </a:extLst>
          </p:cNvPr>
          <p:cNvSpPr>
            <a:spLocks noGrp="1"/>
          </p:cNvSpPr>
          <p:nvPr>
            <p:ph type="title"/>
          </p:nvPr>
        </p:nvSpPr>
        <p:spPr>
          <a:xfrm>
            <a:off x="278512" y="1269853"/>
            <a:ext cx="6018597" cy="932942"/>
          </a:xfrm>
        </p:spPr>
        <p:txBody>
          <a:bodyPr>
            <a:noAutofit/>
          </a:bodyPr>
          <a:lstStyle/>
          <a:p>
            <a:r>
              <a:rPr lang="en-US" sz="4500" dirty="0">
                <a:solidFill>
                  <a:schemeClr val="bg1"/>
                </a:solidFill>
              </a:rPr>
              <a:t>Why Broadband Matters </a:t>
            </a:r>
            <a:br>
              <a:rPr lang="en-US" sz="4500" dirty="0">
                <a:solidFill>
                  <a:schemeClr val="bg1"/>
                </a:solidFill>
              </a:rPr>
            </a:br>
            <a:r>
              <a:rPr lang="en-US" sz="4500" dirty="0">
                <a:solidFill>
                  <a:schemeClr val="bg1"/>
                </a:solidFill>
              </a:rPr>
              <a:t>to Agriculture</a:t>
            </a:r>
          </a:p>
        </p:txBody>
      </p:sp>
      <p:grpSp>
        <p:nvGrpSpPr>
          <p:cNvPr id="8" name="Group 7">
            <a:extLst>
              <a:ext uri="{FF2B5EF4-FFF2-40B4-BE49-F238E27FC236}">
                <a16:creationId xmlns:a16="http://schemas.microsoft.com/office/drawing/2014/main" id="{F366D136-BF61-4FD1-ACEA-02C2B6F8FA37}"/>
              </a:ext>
            </a:extLst>
          </p:cNvPr>
          <p:cNvGrpSpPr/>
          <p:nvPr/>
        </p:nvGrpSpPr>
        <p:grpSpPr>
          <a:xfrm>
            <a:off x="5469321" y="1502313"/>
            <a:ext cx="3204829" cy="4276485"/>
            <a:chOff x="7224695" y="1041172"/>
            <a:chExt cx="4273105" cy="5701979"/>
          </a:xfrm>
        </p:grpSpPr>
        <p:pic>
          <p:nvPicPr>
            <p:cNvPr id="4" name="Picture 3">
              <a:extLst>
                <a:ext uri="{FF2B5EF4-FFF2-40B4-BE49-F238E27FC236}">
                  <a16:creationId xmlns:a16="http://schemas.microsoft.com/office/drawing/2014/main" id="{EDF12FCE-51A5-456A-A0AE-4C797275EBC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1379700">
              <a:off x="7224695" y="1041172"/>
              <a:ext cx="4273105" cy="5529900"/>
            </a:xfrm>
            <a:prstGeom prst="rect">
              <a:avLst/>
            </a:prstGeom>
          </p:spPr>
        </p:pic>
        <p:sp>
          <p:nvSpPr>
            <p:cNvPr id="3" name="TextBox 2">
              <a:extLst>
                <a:ext uri="{FF2B5EF4-FFF2-40B4-BE49-F238E27FC236}">
                  <a16:creationId xmlns:a16="http://schemas.microsoft.com/office/drawing/2014/main" id="{7D5ED088-6A52-47A4-992A-2D42116BF5C5}"/>
                </a:ext>
              </a:extLst>
            </p:cNvPr>
            <p:cNvSpPr txBox="1"/>
            <p:nvPr/>
          </p:nvSpPr>
          <p:spPr>
            <a:xfrm rot="1379700">
              <a:off x="8961791" y="6343042"/>
              <a:ext cx="1210161" cy="400109"/>
            </a:xfrm>
            <a:prstGeom prst="rect">
              <a:avLst/>
            </a:prstGeom>
            <a:noFill/>
          </p:spPr>
          <p:txBody>
            <a:bodyPr wrap="none" rtlCol="0">
              <a:spAutoFit/>
            </a:bodyPr>
            <a:lstStyle/>
            <a:p>
              <a:pPr defTabSz="342900" eaLnBrk="1" fontAlgn="auto" hangingPunct="1">
                <a:spcBef>
                  <a:spcPts val="0"/>
                </a:spcBef>
                <a:spcAft>
                  <a:spcPts val="0"/>
                </a:spcAft>
              </a:pPr>
              <a:r>
                <a:rPr lang="en-US" sz="1350" dirty="0">
                  <a:solidFill>
                    <a:prstClr val="white"/>
                  </a:solidFill>
                  <a:latin typeface="Calibri" panose="020F0502020204030204"/>
                </a:rPr>
                <a:t>April 2019</a:t>
              </a:r>
            </a:p>
          </p:txBody>
        </p:sp>
      </p:grpSp>
    </p:spTree>
    <p:extLst>
      <p:ext uri="{BB962C8B-B14F-4D97-AF65-F5344CB8AC3E}">
        <p14:creationId xmlns:p14="http://schemas.microsoft.com/office/powerpoint/2010/main" val="212404779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DMEA">
      <a:dk1>
        <a:srgbClr val="2E2E2E"/>
      </a:dk1>
      <a:lt1>
        <a:srgbClr val="FFFFFF"/>
      </a:lt1>
      <a:dk2>
        <a:srgbClr val="003A5D"/>
      </a:dk2>
      <a:lt2>
        <a:srgbClr val="D1D3D4"/>
      </a:lt2>
      <a:accent1>
        <a:srgbClr val="FAA41A"/>
      </a:accent1>
      <a:accent2>
        <a:srgbClr val="00B3DC"/>
      </a:accent2>
      <a:accent3>
        <a:srgbClr val="EAE0CC"/>
      </a:accent3>
      <a:accent4>
        <a:srgbClr val="AEE0EA"/>
      </a:accent4>
      <a:accent5>
        <a:srgbClr val="58595B"/>
      </a:accent5>
      <a:accent6>
        <a:srgbClr val="0064A2"/>
      </a:accent6>
      <a:hlink>
        <a:srgbClr val="0000FF"/>
      </a:hlink>
      <a:folHlink>
        <a:srgbClr val="FF00FF"/>
      </a:folHlink>
    </a:clrScheme>
    <a:fontScheme name="Custom 9">
      <a:majorFont>
        <a:latin typeface="Roboto Black"/>
        <a:ea typeface="Roboto Bold"/>
        <a:cs typeface="Roboto Bold"/>
      </a:majorFont>
      <a:minorFont>
        <a:latin typeface="Roboto Light"/>
        <a:ea typeface="Roboto Bold"/>
        <a:cs typeface="Roboto 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Roboto Light"/>
            <a:ea typeface="Roboto Light"/>
            <a:cs typeface="Roboto Light"/>
            <a:sym typeface="Roboto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016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just" defTabSz="825500" rtl="0" fontAlgn="auto" latinLnBrk="0" hangingPunct="0">
          <a:lnSpc>
            <a:spcPct val="120000"/>
          </a:lnSpc>
          <a:spcBef>
            <a:spcPts val="0"/>
          </a:spcBef>
          <a:spcAft>
            <a:spcPts val="0"/>
          </a:spcAft>
          <a:buClrTx/>
          <a:buSzTx/>
          <a:buFontTx/>
          <a:buNone/>
          <a:tabLst/>
          <a:defRPr kumimoji="0" sz="2500" b="0" i="0" u="none" strike="noStrike" cap="none" spc="75" normalizeH="0" baseline="0">
            <a:ln>
              <a:noFill/>
            </a:ln>
            <a:solidFill>
              <a:srgbClr val="000000"/>
            </a:solidFill>
            <a:effectLst/>
            <a:uFillTx/>
            <a:latin typeface="Roboto Light"/>
            <a:ea typeface="Roboto Light"/>
            <a:cs typeface="Roboto Light"/>
            <a:sym typeface="Roboto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1781</Words>
  <Application>Microsoft Office PowerPoint</Application>
  <PresentationFormat>On-screen Show (4:3)</PresentationFormat>
  <Paragraphs>243</Paragraphs>
  <Slides>30</Slides>
  <Notes>19</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30</vt:i4>
      </vt:variant>
    </vt:vector>
  </HeadingPairs>
  <TitlesOfParts>
    <vt:vector size="43" baseType="lpstr">
      <vt:lpstr>Arial</vt:lpstr>
      <vt:lpstr>Avenir Next LT Pro Light</vt:lpstr>
      <vt:lpstr>Calibri</vt:lpstr>
      <vt:lpstr>Calibri Light</vt:lpstr>
      <vt:lpstr>Georgia</vt:lpstr>
      <vt:lpstr>Molde Black</vt:lpstr>
      <vt:lpstr>Molde Heavy</vt:lpstr>
      <vt:lpstr>Roboto Black</vt:lpstr>
      <vt:lpstr>Roboto Bold</vt:lpstr>
      <vt:lpstr>Roboto Light</vt:lpstr>
      <vt:lpstr>Office Theme</vt:lpstr>
      <vt:lpstr>White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Connected Cell Sites</vt:lpstr>
      <vt:lpstr>Why Broadband Matters  to Agriculture</vt:lpstr>
      <vt:lpstr>FCC Precision Ag Task Force</vt:lpstr>
      <vt:lpstr>FCC Precision Ag Task Force</vt:lpstr>
      <vt:lpstr>PowerPoint Presentation</vt:lpstr>
      <vt:lpstr>Precision Ag - Crops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Clark</dc:creator>
  <cp:lastModifiedBy>Kevin Moss</cp:lastModifiedBy>
  <cp:revision>29</cp:revision>
  <dcterms:created xsi:type="dcterms:W3CDTF">2018-10-11T22:07:50Z</dcterms:created>
  <dcterms:modified xsi:type="dcterms:W3CDTF">2020-03-23T15:19:00Z</dcterms:modified>
</cp:coreProperties>
</file>